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7" r:id="rId1"/>
  </p:sldMasterIdLst>
  <p:notesMasterIdLst>
    <p:notesMasterId r:id="rId63"/>
  </p:notesMasterIdLst>
  <p:sldIdLst>
    <p:sldId id="339" r:id="rId2"/>
    <p:sldId id="343" r:id="rId3"/>
    <p:sldId id="344" r:id="rId4"/>
    <p:sldId id="345" r:id="rId5"/>
    <p:sldId id="346" r:id="rId6"/>
    <p:sldId id="315" r:id="rId7"/>
    <p:sldId id="321" r:id="rId8"/>
    <p:sldId id="322" r:id="rId9"/>
    <p:sldId id="323" r:id="rId10"/>
    <p:sldId id="342" r:id="rId11"/>
    <p:sldId id="307" r:id="rId12"/>
    <p:sldId id="305" r:id="rId13"/>
    <p:sldId id="258" r:id="rId14"/>
    <p:sldId id="257" r:id="rId15"/>
    <p:sldId id="309" r:id="rId16"/>
    <p:sldId id="259" r:id="rId17"/>
    <p:sldId id="266" r:id="rId18"/>
    <p:sldId id="262" r:id="rId19"/>
    <p:sldId id="275" r:id="rId20"/>
    <p:sldId id="263" r:id="rId21"/>
    <p:sldId id="261" r:id="rId22"/>
    <p:sldId id="306" r:id="rId23"/>
    <p:sldId id="324" r:id="rId24"/>
    <p:sldId id="325" r:id="rId25"/>
    <p:sldId id="332" r:id="rId26"/>
    <p:sldId id="326" r:id="rId27"/>
    <p:sldId id="327" r:id="rId28"/>
    <p:sldId id="289" r:id="rId29"/>
    <p:sldId id="288" r:id="rId30"/>
    <p:sldId id="290" r:id="rId31"/>
    <p:sldId id="282" r:id="rId32"/>
    <p:sldId id="338" r:id="rId33"/>
    <p:sldId id="295" r:id="rId34"/>
    <p:sldId id="310" r:id="rId35"/>
    <p:sldId id="284" r:id="rId36"/>
    <p:sldId id="285" r:id="rId37"/>
    <p:sldId id="286" r:id="rId38"/>
    <p:sldId id="311" r:id="rId39"/>
    <p:sldId id="331" r:id="rId40"/>
    <p:sldId id="312" r:id="rId41"/>
    <p:sldId id="330" r:id="rId42"/>
    <p:sldId id="313" r:id="rId43"/>
    <p:sldId id="314" r:id="rId44"/>
    <p:sldId id="265" r:id="rId45"/>
    <p:sldId id="296" r:id="rId46"/>
    <p:sldId id="297" r:id="rId47"/>
    <p:sldId id="340" r:id="rId48"/>
    <p:sldId id="316" r:id="rId49"/>
    <p:sldId id="317" r:id="rId50"/>
    <p:sldId id="347" r:id="rId51"/>
    <p:sldId id="272" r:id="rId52"/>
    <p:sldId id="281" r:id="rId53"/>
    <p:sldId id="341" r:id="rId54"/>
    <p:sldId id="320" r:id="rId55"/>
    <p:sldId id="273" r:id="rId56"/>
    <p:sldId id="276" r:id="rId57"/>
    <p:sldId id="298" r:id="rId58"/>
    <p:sldId id="280" r:id="rId59"/>
    <p:sldId id="299" r:id="rId60"/>
    <p:sldId id="300" r:id="rId61"/>
    <p:sldId id="30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B608B-7B11-4F28-BFC8-61147501CE40}" type="datetimeFigureOut">
              <a:rPr lang="pt-BR" smtClean="0"/>
              <a:pPr/>
              <a:t>04/06/2017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79CEC-25DC-40EA-8A0F-614426CC5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64063" cy="3422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/>
              <a:t>Two institutes that most contribute to my background as a therapist</a:t>
            </a:r>
          </a:p>
          <a:p>
            <a:pPr eaLnBrk="1" hangingPunct="1"/>
            <a:r>
              <a:rPr lang="pt-BR"/>
              <a:t> Body of christian psychologist and psychiatrist – the “brazilian CAPS”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Faculty -  corpo docente</a:t>
            </a:r>
          </a:p>
          <a:p>
            <a:pPr eaLnBrk="1" hangingPunct="1"/>
            <a:r>
              <a:rPr lang="pt-BR"/>
              <a:t> </a:t>
            </a:r>
          </a:p>
        </p:txBody>
      </p:sp>
      <p:sp>
        <p:nvSpPr>
          <p:cNvPr id="71684" name="Espaço Reservado para Número de Slide 3"/>
          <p:cNvSpPr txBox="1">
            <a:spLocks noGrp="1"/>
          </p:cNvSpPr>
          <p:nvPr/>
        </p:nvSpPr>
        <p:spPr bwMode="auto">
          <a:xfrm>
            <a:off x="3881438" y="8685213"/>
            <a:ext cx="2970212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39F31772-B65A-4BF6-AA4B-E2A0D1E7CAAF}" type="slidenum">
              <a:rPr lang="pt-BR" sz="1200">
                <a:solidFill>
                  <a:srgbClr val="000000"/>
                </a:solidFill>
                <a:latin typeface="Times New Roman" pitchFamily="18" charset="0"/>
                <a:ea typeface="Arial Unicode MS"/>
                <a:cs typeface="Arial Unicode MS"/>
              </a:rPr>
              <a:pPr algn="r" defTabSz="393700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4</a:t>
            </a:fld>
            <a:endParaRPr lang="pt-BR" sz="1200">
              <a:solidFill>
                <a:srgbClr val="000000"/>
              </a:solidFill>
              <a:latin typeface="Times New Roman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22023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Afresco Catedral</a:t>
            </a:r>
            <a:r>
              <a:rPr lang="pt-BR" baseline="0" dirty="0"/>
              <a:t> </a:t>
            </a:r>
            <a:r>
              <a:rPr lang="pt-BR" baseline="0" dirty="0" err="1"/>
              <a:t>Umbria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B5AAD-92D7-40CC-882E-6D1C307860D0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49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Reforma – voltar ao</a:t>
            </a:r>
            <a:r>
              <a:rPr lang="pt-BR" baseline="0" dirty="0"/>
              <a:t> Deus que nos fez, sair </a:t>
            </a:r>
            <a:r>
              <a:rPr lang="pt-BR" baseline="0"/>
              <a:t>da idolatria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79CEC-25DC-40EA-8A0F-614426CC5A0A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10BAC-C3BD-45D2-AF92-AAD08F673C8A}" type="slidenum">
              <a:rPr lang="pt-BR"/>
              <a:pPr/>
              <a:t>60</a:t>
            </a:fld>
            <a:endParaRPr lang="pt-BR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64063" cy="3422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/>
              <a:t> point out – clinicing and teaching – I am adjunct professor at Faculdades EST – My aim is to teach in bachelor in theology, music and musictherapy;  also mbi and master in pastoral counseling. My actual reserach project is to investigate human affectivity in interdisciplinar approach – theology, psychoanalysis and phenomenology.</a:t>
            </a:r>
          </a:p>
        </p:txBody>
      </p:sp>
      <p:sp>
        <p:nvSpPr>
          <p:cNvPr id="72708" name="Espaço Reservado para Número de Slide 3"/>
          <p:cNvSpPr txBox="1">
            <a:spLocks noGrp="1"/>
          </p:cNvSpPr>
          <p:nvPr/>
        </p:nvSpPr>
        <p:spPr bwMode="auto">
          <a:xfrm>
            <a:off x="3881438" y="8685213"/>
            <a:ext cx="2970212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4A749B73-754A-47B6-9DDC-0C26A28F5D24}" type="slidenum">
              <a:rPr lang="pt-BR" sz="1200">
                <a:solidFill>
                  <a:srgbClr val="000000"/>
                </a:solidFill>
                <a:latin typeface="Times New Roman" pitchFamily="18" charset="0"/>
                <a:ea typeface="Arial Unicode MS"/>
                <a:cs typeface="Arial Unicode MS"/>
              </a:rPr>
              <a:pPr algn="r" defTabSz="393700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5</a:t>
            </a:fld>
            <a:endParaRPr lang="pt-BR" sz="1200">
              <a:solidFill>
                <a:srgbClr val="000000"/>
              </a:solidFill>
              <a:latin typeface="Times New Roman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80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B6B81-DB98-4876-A7EC-BB6BD9724BFC}" type="slidenum">
              <a:rPr lang="pt-BR"/>
              <a:pPr/>
              <a:t>23</a:t>
            </a:fld>
            <a:endParaRPr lang="pt-BR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58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56F25-76B2-4843-ADF1-C04239E58663}" type="slidenum">
              <a:rPr lang="pt-BR" smtClean="0">
                <a:cs typeface="Arial" charset="0"/>
              </a:rPr>
              <a:pPr/>
              <a:t>24</a:t>
            </a:fld>
            <a:endParaRPr lang="pt-BR"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00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36B9A-ADB2-4995-B03A-5D9D2FF85D5C}" type="slidenum">
              <a:rPr lang="pt-BR" smtClean="0">
                <a:cs typeface="Arial" charset="0"/>
              </a:rPr>
              <a:pPr/>
              <a:t>26</a:t>
            </a:fld>
            <a:endParaRPr lang="pt-BR">
              <a:cs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42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C1160-B204-4B66-A020-1A4C1467DEFB}" type="slidenum">
              <a:rPr lang="pt-BR" smtClean="0">
                <a:cs typeface="Arial" charset="0"/>
              </a:rPr>
              <a:pPr/>
              <a:t>27</a:t>
            </a:fld>
            <a:endParaRPr lang="pt-BR"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dirty="0"/>
              <a:t>Texto Richard </a:t>
            </a:r>
            <a:r>
              <a:rPr lang="pt-BR" dirty="0" err="1"/>
              <a:t>Zandrino</a:t>
            </a:r>
            <a:r>
              <a:rPr lang="pt-BR" baseline="0" dirty="0"/>
              <a:t> sobre El misterioso poder </a:t>
            </a:r>
            <a:r>
              <a:rPr lang="pt-BR" baseline="0" dirty="0" err="1"/>
              <a:t>del</a:t>
            </a:r>
            <a:r>
              <a:rPr lang="pt-BR" baseline="0" dirty="0"/>
              <a:t> alma – </a:t>
            </a:r>
            <a:r>
              <a:rPr lang="pt-BR" baseline="0" dirty="0" err="1"/>
              <a:t>Psicoteologia</a:t>
            </a:r>
            <a:r>
              <a:rPr lang="pt-BR" baseline="0" dirty="0"/>
              <a:t> 2011, n. 49, p. 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7803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2º Organizador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psiquismo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Spitz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sonrisa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frente 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humano comunica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bebé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pertenece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79CEC-25DC-40EA-8A0F-614426CC5A0A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767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KOVACS</a:t>
            </a:r>
            <a:r>
              <a:rPr lang="pt-BR" baseline="0" dirty="0"/>
              <a:t> (2011) l</a:t>
            </a:r>
            <a:r>
              <a:rPr lang="pt-BR" dirty="0"/>
              <a:t>evar a sério</a:t>
            </a:r>
            <a:r>
              <a:rPr lang="pt-BR" baseline="0" dirty="0"/>
              <a:t> a penúltima realidade do vazio. Mas levar a sério a última realidade de que </a:t>
            </a:r>
            <a:r>
              <a:rPr lang="pt-BR" dirty="0"/>
              <a:t>a</a:t>
            </a:r>
            <a:r>
              <a:rPr lang="pt-BR" baseline="0" dirty="0"/>
              <a:t> morte não é a última palavra.</a:t>
            </a:r>
          </a:p>
          <a:p>
            <a:r>
              <a:rPr lang="pt-BR" dirty="0"/>
              <a:t>Biologia da ressurreição (Hernández): </a:t>
            </a:r>
            <a:r>
              <a:rPr lang="pt-BR" baseline="0" dirty="0"/>
              <a:t>A presença no desamparo é sinal da ressurreição; somos biologia da ressurreição encarnada quando amparamos , porque então levamos a pessoa para o organizador mais arcaico: o rosto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B5AAD-92D7-40CC-882E-6D1C307860D0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28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79CEC-25DC-40EA-8A0F-614426CC5A0A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7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439084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13450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1518976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36857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021918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38810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04760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51774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 Kepler Wondracek</a:t>
            </a:r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B20E-5E35-4C7A-B3B6-78E033FBCD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517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K Kepler Wondracek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E3FF07-44F8-43B9-BB02-788856E4AF1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8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6433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F6081D-8784-454B-98A0-F82AE26F799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1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6492928-E372-467F-8F9F-B632297E1B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31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065711D-B811-4D4F-A895-32FDBCAC5D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94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62556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C1BC-05C9-4F1E-942B-5C545041ED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67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49F5-54CA-498B-B1F4-30EEFA54C4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12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43F84C-5764-451B-9B0A-5146614C590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31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K Kepler Wondracek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A044446-72DE-4F41-A8A8-55F101D618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71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Camiños</a:t>
            </a:r>
            <a:r>
              <a:rPr lang="es-ES" dirty="0"/>
              <a:t> de la gracia en el </a:t>
            </a:r>
            <a:r>
              <a:rPr lang="es-ES" dirty="0" err="1"/>
              <a:t>desarollo</a:t>
            </a:r>
            <a:r>
              <a:rPr lang="es-ES" dirty="0"/>
              <a:t> humano</a:t>
            </a:r>
            <a:endParaRPr lang="pt-BR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2924238" y="4941168"/>
            <a:ext cx="5762563" cy="826029"/>
          </a:xfrm>
        </p:spPr>
        <p:txBody>
          <a:bodyPr/>
          <a:lstStyle/>
          <a:p>
            <a:r>
              <a:rPr lang="pt-BR" dirty="0"/>
              <a:t>Karin H. Kepler Wondracek</a:t>
            </a:r>
          </a:p>
          <a:p>
            <a:r>
              <a:rPr lang="pt-BR" dirty="0"/>
              <a:t>Villa Maria, 2017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  <p:extLst>
      <p:ext uri="{BB962C8B-B14F-4D97-AF65-F5344CB8AC3E}">
        <p14:creationId xmlns:p14="http://schemas.microsoft.com/office/powerpoint/2010/main" val="1140746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4401"/>
            <a:ext cx="3816157" cy="6793599"/>
          </a:xfr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  <p:extLst>
      <p:ext uri="{BB962C8B-B14F-4D97-AF65-F5344CB8AC3E}">
        <p14:creationId xmlns:p14="http://schemas.microsoft.com/office/powerpoint/2010/main" val="75018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Mujeres</a:t>
            </a:r>
            <a:r>
              <a:rPr lang="pt-BR" dirty="0"/>
              <a:t> y </a:t>
            </a:r>
            <a:r>
              <a:rPr lang="pt-BR" dirty="0" err="1"/>
              <a:t>niños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presencia de </a:t>
            </a:r>
            <a:r>
              <a:rPr lang="pt-BR" dirty="0" err="1"/>
              <a:t>Jesuscristo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31640" y="2149190"/>
            <a:ext cx="3197531" cy="3767397"/>
          </a:xfrm>
        </p:spPr>
        <p:txBody>
          <a:bodyPr>
            <a:normAutofit/>
          </a:bodyPr>
          <a:lstStyle/>
          <a:p>
            <a:r>
              <a:rPr lang="pt-BR" sz="2400" dirty="0"/>
              <a:t>• </a:t>
            </a:r>
            <a:r>
              <a:rPr lang="pt-BR" sz="2400" dirty="0" err="1"/>
              <a:t>Mujeres</a:t>
            </a:r>
            <a:r>
              <a:rPr lang="pt-BR" sz="2400" dirty="0"/>
              <a:t> </a:t>
            </a:r>
            <a:r>
              <a:rPr lang="pt-BR" sz="2400" dirty="0" err="1"/>
              <a:t>traen</a:t>
            </a:r>
            <a:r>
              <a:rPr lang="pt-BR" sz="2400" dirty="0"/>
              <a:t> a </a:t>
            </a:r>
            <a:r>
              <a:rPr lang="pt-BR" sz="2400" dirty="0" err="1"/>
              <a:t>los</a:t>
            </a:r>
            <a:r>
              <a:rPr lang="pt-BR" sz="2400" dirty="0"/>
              <a:t> </a:t>
            </a:r>
            <a:r>
              <a:rPr lang="pt-BR" sz="2400" dirty="0" err="1"/>
              <a:t>niños</a:t>
            </a:r>
            <a:endParaRPr lang="pt-BR" sz="2400" dirty="0"/>
          </a:p>
          <a:p>
            <a:r>
              <a:rPr lang="pt-BR" sz="2400" dirty="0"/>
              <a:t>•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rechazados</a:t>
            </a:r>
            <a:r>
              <a:rPr lang="pt-BR" sz="2400" dirty="0"/>
              <a:t> por </a:t>
            </a:r>
            <a:r>
              <a:rPr lang="pt-BR" sz="2400" dirty="0" err="1"/>
              <a:t>los</a:t>
            </a:r>
            <a:r>
              <a:rPr lang="pt-BR" sz="2400" dirty="0"/>
              <a:t> discípulos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60033" y="2136706"/>
            <a:ext cx="3674368" cy="3767397"/>
          </a:xfrm>
        </p:spPr>
        <p:txBody>
          <a:bodyPr>
            <a:noAutofit/>
          </a:bodyPr>
          <a:lstStyle/>
          <a:p>
            <a:r>
              <a:rPr lang="pt-BR" sz="2400" dirty="0" err="1"/>
              <a:t>Jesucristo</a:t>
            </a:r>
            <a:r>
              <a:rPr lang="pt-BR" sz="2400" dirty="0"/>
              <a:t> </a:t>
            </a:r>
            <a:r>
              <a:rPr lang="pt-BR" sz="2400" dirty="0" err="1"/>
              <a:t>acoje</a:t>
            </a:r>
            <a:r>
              <a:rPr lang="pt-BR" sz="2400" dirty="0"/>
              <a:t> a </a:t>
            </a:r>
            <a:r>
              <a:rPr lang="pt-BR" sz="2400" dirty="0" err="1"/>
              <a:t>las</a:t>
            </a:r>
            <a:r>
              <a:rPr lang="pt-BR" sz="2400" dirty="0"/>
              <a:t> </a:t>
            </a:r>
            <a:r>
              <a:rPr lang="pt-BR" sz="2400" dirty="0" err="1"/>
              <a:t>mujeres</a:t>
            </a:r>
            <a:r>
              <a:rPr lang="pt-BR" sz="2400" dirty="0"/>
              <a:t> com sus </a:t>
            </a:r>
            <a:r>
              <a:rPr lang="pt-BR" sz="2400" dirty="0" err="1"/>
              <a:t>hijos</a:t>
            </a:r>
            <a:endParaRPr lang="pt-BR" sz="2400" dirty="0"/>
          </a:p>
          <a:p>
            <a:r>
              <a:rPr lang="pt-BR" sz="2400" dirty="0"/>
              <a:t>Coloca a </a:t>
            </a:r>
            <a:r>
              <a:rPr lang="pt-BR" sz="2400" dirty="0" err="1"/>
              <a:t>los</a:t>
            </a:r>
            <a:r>
              <a:rPr lang="pt-BR" sz="2400" dirty="0"/>
              <a:t> </a:t>
            </a:r>
            <a:r>
              <a:rPr lang="pt-BR" sz="2400" dirty="0" err="1"/>
              <a:t>ninõs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 </a:t>
            </a:r>
            <a:r>
              <a:rPr lang="pt-BR" sz="2400" dirty="0" err="1"/>
              <a:t>regazo</a:t>
            </a:r>
            <a:endParaRPr lang="pt-BR" sz="2400" dirty="0"/>
          </a:p>
          <a:p>
            <a:r>
              <a:rPr lang="pt-BR" sz="2400" dirty="0"/>
              <a:t>Los </a:t>
            </a:r>
            <a:r>
              <a:rPr lang="pt-BR" sz="2400" dirty="0" err="1"/>
              <a:t>bendice</a:t>
            </a:r>
            <a:endParaRPr lang="pt-BR" sz="2400" dirty="0"/>
          </a:p>
          <a:p>
            <a:r>
              <a:rPr lang="pt-BR" sz="2400" dirty="0"/>
              <a:t>Y usa como </a:t>
            </a:r>
            <a:r>
              <a:rPr lang="pt-BR" sz="2400" dirty="0" err="1"/>
              <a:t>ejemplo</a:t>
            </a:r>
            <a:r>
              <a:rPr lang="pt-BR" sz="2400" dirty="0"/>
              <a:t> para </a:t>
            </a:r>
            <a:r>
              <a:rPr lang="pt-BR" sz="2400" dirty="0" err="1"/>
              <a:t>el</a:t>
            </a:r>
            <a:r>
              <a:rPr lang="pt-BR" sz="2400" dirty="0"/>
              <a:t> Reino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Propuesta</a:t>
            </a:r>
            <a:r>
              <a:rPr lang="pt-BR" dirty="0"/>
              <a:t>: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Mirar al </a:t>
            </a:r>
            <a:r>
              <a:rPr lang="pt-BR" sz="2800" dirty="0" err="1"/>
              <a:t>niño</a:t>
            </a:r>
            <a:r>
              <a:rPr lang="pt-BR" sz="2800" dirty="0"/>
              <a:t> para saber como </a:t>
            </a:r>
            <a:r>
              <a:rPr lang="pt-BR" sz="2800" dirty="0" err="1"/>
              <a:t>vivir</a:t>
            </a:r>
            <a:r>
              <a:rPr lang="pt-BR" sz="2800" dirty="0"/>
              <a:t> integralmente </a:t>
            </a:r>
            <a:r>
              <a:rPr lang="pt-BR" sz="2800" dirty="0" err="1"/>
              <a:t>en</a:t>
            </a:r>
            <a:r>
              <a:rPr lang="pt-BR" sz="2800" dirty="0"/>
              <a:t> </a:t>
            </a:r>
            <a:r>
              <a:rPr lang="pt-BR" sz="2800" dirty="0" err="1"/>
              <a:t>la</a:t>
            </a:r>
            <a:r>
              <a:rPr lang="pt-BR" sz="2800" dirty="0"/>
              <a:t> presencia de </a:t>
            </a:r>
            <a:r>
              <a:rPr lang="pt-BR" sz="2800" dirty="0" err="1"/>
              <a:t>Diós</a:t>
            </a:r>
            <a:endParaRPr lang="pt-BR" sz="2800" dirty="0"/>
          </a:p>
        </p:txBody>
      </p:sp>
      <p:pic>
        <p:nvPicPr>
          <p:cNvPr id="8" name="Espaço Reservado para Conteúdo 7" descr="rosto no chã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7175" y="2821385"/>
            <a:ext cx="3197225" cy="2397918"/>
          </a:xfr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824136"/>
          </a:xfrm>
        </p:spPr>
        <p:txBody>
          <a:bodyPr/>
          <a:lstStyle/>
          <a:p>
            <a:r>
              <a:rPr lang="pt-BR" dirty="0"/>
              <a:t>Salmo do Bebê</a:t>
            </a:r>
          </a:p>
        </p:txBody>
      </p:sp>
      <p:pic>
        <p:nvPicPr>
          <p:cNvPr id="4" name="Espaço Reservado para Conteúdo 3" descr="shanta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20176"/>
            <a:ext cx="8424936" cy="5637824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Salmo 131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340768"/>
            <a:ext cx="6591985" cy="37776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2400" b="1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Señor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, no es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orgulloso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mi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corazón</a:t>
            </a:r>
            <a:endParaRPr lang="pt-BR" sz="2400" b="1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Ni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son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altaneros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mis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ojos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ni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voy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tras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cosas grandes y extraordinárias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>
                <a:latin typeface="Arial" pitchFamily="34" charset="0"/>
                <a:cs typeface="Arial" pitchFamily="34" charset="0"/>
              </a:rPr>
              <a:t>Que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están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fuera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de mi alcance.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>
                <a:latin typeface="Arial" pitchFamily="34" charset="0"/>
                <a:cs typeface="Arial" pitchFamily="34" charset="0"/>
              </a:rPr>
              <a:t>Al contrario,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hice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calar a mi alma,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>
                <a:latin typeface="Arial" pitchFamily="34" charset="0"/>
                <a:cs typeface="Arial" pitchFamily="34" charset="0"/>
              </a:rPr>
              <a:t>Como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un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niño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destetado de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su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madre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un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niño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destetado está mi alma.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 i="1" dirty="0">
                <a:latin typeface="Arial" pitchFamily="34" charset="0"/>
                <a:cs typeface="Arial" pitchFamily="34" charset="0"/>
              </a:rPr>
              <a:t>Israel, espera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en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el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Señor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ahora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 y </a:t>
            </a:r>
            <a:r>
              <a:rPr lang="pt-BR" sz="2400" b="1" i="1" dirty="0" err="1">
                <a:latin typeface="Arial" pitchFamily="34" charset="0"/>
                <a:cs typeface="Arial" pitchFamily="34" charset="0"/>
              </a:rPr>
              <a:t>siempre</a:t>
            </a:r>
            <a:r>
              <a:rPr lang="pt-BR" sz="2400" b="1" i="1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 </a:t>
            </a:r>
            <a:r>
              <a:rPr lang="pt-BR" dirty="0" err="1"/>
              <a:t>acción</a:t>
            </a:r>
            <a:r>
              <a:rPr lang="pt-BR" dirty="0"/>
              <a:t> de </a:t>
            </a:r>
            <a:r>
              <a:rPr lang="pt-BR" dirty="0" err="1"/>
              <a:t>negación</a:t>
            </a:r>
            <a:r>
              <a:rPr lang="pt-BR" dirty="0"/>
              <a:t> y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Yo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2132" y="2611235"/>
            <a:ext cx="7704667" cy="333281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... , </a:t>
            </a:r>
            <a:r>
              <a:rPr lang="pt-BR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es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orgulloso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mi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corazón</a:t>
            </a: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son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altaneros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mis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ojos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voy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err="1">
                <a:latin typeface="Arial" pitchFamily="34" charset="0"/>
                <a:cs typeface="Arial" pitchFamily="34" charset="0"/>
              </a:rPr>
              <a:t>tras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cosas grandes y extraordinárias</a:t>
            </a:r>
          </a:p>
          <a:p>
            <a:pPr>
              <a:lnSpc>
                <a:spcPct val="90000"/>
              </a:lnSpc>
              <a:buNone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Loder: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hay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uma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negación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que ordena al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Yo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a partir de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la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renuncia a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los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primeiros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deseos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pt-BR" b="1" i="1" dirty="0" err="1">
                <a:latin typeface="Arial" pitchFamily="34" charset="0"/>
                <a:cs typeface="Arial" pitchFamily="34" charset="0"/>
              </a:rPr>
              <a:t>hice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 calar y tranquilizar a mi alma</a:t>
            </a:r>
          </a:p>
          <a:p>
            <a:pPr>
              <a:lnSpc>
                <a:spcPct val="90000"/>
              </a:lnSpc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[YO que </a:t>
            </a:r>
            <a:r>
              <a:rPr lang="pt-BR" b="1" dirty="0" err="1">
                <a:latin typeface="Arial" pitchFamily="34" charset="0"/>
                <a:cs typeface="Arial" pitchFamily="34" charset="0"/>
              </a:rPr>
              <a:t>dice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al MI]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Wondracek, 2011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Primer </a:t>
            </a:r>
            <a:r>
              <a:rPr lang="pt-BR" dirty="0" err="1"/>
              <a:t>possibilidad</a:t>
            </a:r>
            <a:r>
              <a:rPr lang="pt-BR" dirty="0"/>
              <a:t>: </a:t>
            </a:r>
            <a:r>
              <a:rPr lang="pt-BR" dirty="0" err="1"/>
              <a:t>amamantación</a:t>
            </a:r>
            <a:r>
              <a:rPr lang="pt-BR" dirty="0"/>
              <a:t> 	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b="1" dirty="0"/>
              <a:t>“Tal qual </a:t>
            </a:r>
            <a:r>
              <a:rPr lang="pt-BR" sz="2800" b="1" dirty="0" err="1"/>
              <a:t>niño</a:t>
            </a:r>
            <a:r>
              <a:rPr lang="pt-BR" sz="2800" b="1" dirty="0"/>
              <a:t> </a:t>
            </a:r>
            <a:r>
              <a:rPr lang="pt-BR" sz="2800" b="1" dirty="0" err="1"/>
              <a:t>recién</a:t>
            </a:r>
            <a:r>
              <a:rPr lang="pt-BR" sz="2800" b="1" dirty="0"/>
              <a:t> </a:t>
            </a:r>
            <a:r>
              <a:rPr lang="pt-BR" sz="2800" b="1" dirty="0" err="1"/>
              <a:t>amamantado</a:t>
            </a:r>
            <a:r>
              <a:rPr lang="pt-BR" sz="2800" b="1" dirty="0"/>
              <a:t>”</a:t>
            </a:r>
          </a:p>
          <a:p>
            <a:pPr>
              <a:buNone/>
            </a:pPr>
            <a:endParaRPr lang="pt-BR" sz="2800" dirty="0"/>
          </a:p>
          <a:p>
            <a:r>
              <a:rPr lang="pt-BR" sz="2800" dirty="0" err="1"/>
              <a:t>Dios</a:t>
            </a:r>
            <a:r>
              <a:rPr lang="pt-BR" sz="2800" dirty="0"/>
              <a:t> me </a:t>
            </a:r>
            <a:r>
              <a:rPr lang="pt-BR" sz="2800" dirty="0" err="1"/>
              <a:t>alimentó</a:t>
            </a:r>
            <a:endParaRPr lang="pt-BR" sz="2800" dirty="0"/>
          </a:p>
          <a:p>
            <a:r>
              <a:rPr lang="pt-BR" sz="2800" dirty="0"/>
              <a:t>amparo </a:t>
            </a:r>
            <a:r>
              <a:rPr lang="pt-BR" sz="2800" dirty="0" err="1"/>
              <a:t>en</a:t>
            </a:r>
            <a:r>
              <a:rPr lang="pt-BR" sz="2800" dirty="0"/>
              <a:t> 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relación</a:t>
            </a:r>
            <a:endParaRPr lang="pt-BR" sz="2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 </a:t>
            </a:r>
            <a:r>
              <a:rPr lang="pt-BR" dirty="0" err="1"/>
              <a:t>condición</a:t>
            </a:r>
            <a:r>
              <a:rPr lang="pt-BR" dirty="0"/>
              <a:t> humana - de </a:t>
            </a:r>
            <a:r>
              <a:rPr lang="pt-BR" dirty="0" err="1"/>
              <a:t>Hijo</a:t>
            </a:r>
            <a:r>
              <a:rPr lang="pt-BR" dirty="0"/>
              <a:t> (M. Henry)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dirty="0"/>
              <a:t> </a:t>
            </a:r>
          </a:p>
          <a:p>
            <a:r>
              <a:rPr lang="pt-BR" sz="2400" dirty="0"/>
              <a:t>Mamada como </a:t>
            </a:r>
            <a:r>
              <a:rPr lang="pt-BR" sz="2400" dirty="0" err="1"/>
              <a:t>recuerdo</a:t>
            </a:r>
            <a:r>
              <a:rPr lang="pt-BR" sz="2400" dirty="0"/>
              <a:t> de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condición</a:t>
            </a:r>
            <a:r>
              <a:rPr lang="pt-BR" sz="2400" dirty="0"/>
              <a:t> de </a:t>
            </a:r>
            <a:r>
              <a:rPr lang="pt-BR" sz="2400" dirty="0" err="1"/>
              <a:t>hijos</a:t>
            </a:r>
            <a:r>
              <a:rPr lang="pt-BR" sz="2400" dirty="0"/>
              <a:t> (Henry)</a:t>
            </a:r>
          </a:p>
          <a:p>
            <a:endParaRPr lang="pt-BR" sz="2400" dirty="0"/>
          </a:p>
          <a:p>
            <a:r>
              <a:rPr lang="pt-BR" sz="2400" dirty="0"/>
              <a:t>Mamada como amparo</a:t>
            </a:r>
          </a:p>
          <a:p>
            <a:endParaRPr lang="pt-BR" sz="2400" i="1" dirty="0"/>
          </a:p>
          <a:p>
            <a:r>
              <a:rPr lang="pt-BR" sz="2400" i="1" dirty="0" err="1"/>
              <a:t>Dios</a:t>
            </a:r>
            <a:r>
              <a:rPr lang="pt-BR" sz="2400" i="1" dirty="0"/>
              <a:t> es mi sustento, mi </a:t>
            </a:r>
            <a:r>
              <a:rPr lang="pt-BR" sz="2400" i="1" dirty="0" err="1"/>
              <a:t>fuerza</a:t>
            </a:r>
            <a:endParaRPr lang="pt-BR" sz="2400" i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Segunda </a:t>
            </a:r>
            <a:r>
              <a:rPr lang="pt-BR" dirty="0" err="1"/>
              <a:t>posibilidad</a:t>
            </a:r>
            <a:r>
              <a:rPr lang="pt-BR" dirty="0"/>
              <a:t>: destete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AR" sz="2800" dirty="0"/>
              <a:t>“Como el niño destetado en el regazo de su madre ..."</a:t>
            </a:r>
          </a:p>
          <a:p>
            <a:r>
              <a:rPr lang="es-AR" sz="2800" dirty="0"/>
              <a:t>Acatamiento, renuncia, quedarse con "menos"</a:t>
            </a:r>
          </a:p>
          <a:p>
            <a:r>
              <a:rPr lang="es-AR" sz="2800" dirty="0"/>
              <a:t>Sin "cosas grandiosas", hacer callar y tranquilizar</a:t>
            </a:r>
          </a:p>
          <a:p>
            <a:r>
              <a:rPr lang="es-AR" sz="2800" dirty="0"/>
              <a:t>Primera crisis, primer crecimiento mutuo</a:t>
            </a:r>
          </a:p>
          <a:p>
            <a:endParaRPr lang="pt-BR" sz="2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Substituciones</a:t>
            </a:r>
            <a:endParaRPr lang="pt-BR" dirty="0"/>
          </a:p>
        </p:txBody>
      </p:sp>
      <p:pic>
        <p:nvPicPr>
          <p:cNvPr id="2053" name="Picture 5" descr="Eua 6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9917" y="2133600"/>
            <a:ext cx="5037666" cy="3778250"/>
          </a:xfrm>
          <a:noFill/>
          <a:ln/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52" y="315383"/>
            <a:ext cx="3740150" cy="2493433"/>
          </a:xfrm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6278" y="1028652"/>
            <a:ext cx="4747103" cy="3560328"/>
          </a:xfr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52" y="355116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7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Espiritualidad</a:t>
            </a:r>
            <a:r>
              <a:rPr lang="pt-BR" dirty="0"/>
              <a:t> y </a:t>
            </a:r>
            <a:r>
              <a:rPr lang="pt-BR" dirty="0" err="1"/>
              <a:t>crisis</a:t>
            </a:r>
            <a:r>
              <a:rPr lang="pt-BR" dirty="0"/>
              <a:t>	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err="1"/>
              <a:t>Rescatar</a:t>
            </a:r>
            <a:r>
              <a:rPr lang="pt-BR" sz="2400" dirty="0"/>
              <a:t> este modelo de </a:t>
            </a:r>
            <a:r>
              <a:rPr lang="pt-BR" sz="2400" dirty="0" err="1"/>
              <a:t>supervivencia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crisis</a:t>
            </a:r>
            <a:r>
              <a:rPr lang="pt-BR" sz="2400" dirty="0"/>
              <a:t> para </a:t>
            </a:r>
            <a:r>
              <a:rPr lang="pt-BR" sz="2400" dirty="0" err="1"/>
              <a:t>ayudar</a:t>
            </a:r>
            <a:r>
              <a:rPr lang="pt-BR" sz="2400" dirty="0"/>
              <a:t> a </a:t>
            </a:r>
            <a:r>
              <a:rPr lang="pt-BR" sz="2400" dirty="0" err="1"/>
              <a:t>las</a:t>
            </a:r>
            <a:r>
              <a:rPr lang="pt-BR" sz="2400" dirty="0"/>
              <a:t> personas a preservar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relación</a:t>
            </a:r>
            <a:r>
              <a:rPr lang="pt-BR" sz="2400" dirty="0"/>
              <a:t> </a:t>
            </a:r>
            <a:r>
              <a:rPr lang="pt-BR" sz="2400" dirty="0" err="1"/>
              <a:t>con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</a:t>
            </a:r>
            <a:r>
              <a:rPr lang="pt-BR" sz="2400" dirty="0" err="1"/>
              <a:t>después</a:t>
            </a:r>
            <a:r>
              <a:rPr lang="pt-BR" sz="2400" dirty="0"/>
              <a:t> de no </a:t>
            </a:r>
            <a:r>
              <a:rPr lang="pt-BR" sz="2400" dirty="0" err="1"/>
              <a:t>recibir</a:t>
            </a:r>
            <a:r>
              <a:rPr lang="pt-BR" sz="2400" dirty="0"/>
              <a:t> "grandes cosas"</a:t>
            </a:r>
          </a:p>
          <a:p>
            <a:r>
              <a:rPr lang="pt-BR" sz="2400" dirty="0" err="1"/>
              <a:t>Deshacer</a:t>
            </a:r>
            <a:r>
              <a:rPr lang="pt-BR" sz="2400" dirty="0"/>
              <a:t> </a:t>
            </a:r>
            <a:r>
              <a:rPr lang="pt-BR" sz="2400" dirty="0" err="1"/>
              <a:t>fantasías</a:t>
            </a:r>
            <a:r>
              <a:rPr lang="pt-BR" sz="2400" dirty="0"/>
              <a:t> de que </a:t>
            </a:r>
            <a:r>
              <a:rPr lang="pt-BR" sz="2400" dirty="0" err="1"/>
              <a:t>Dios</a:t>
            </a:r>
            <a:r>
              <a:rPr lang="pt-BR" sz="2400" dirty="0"/>
              <a:t> no sobrevive al ataque de rabia</a:t>
            </a:r>
          </a:p>
          <a:p>
            <a:r>
              <a:rPr lang="pt-BR" sz="2400" dirty="0"/>
              <a:t>No interpretar </a:t>
            </a:r>
            <a:r>
              <a:rPr lang="pt-BR" sz="2400" dirty="0" err="1"/>
              <a:t>accidentes</a:t>
            </a:r>
            <a:r>
              <a:rPr lang="pt-BR" sz="2400" dirty="0"/>
              <a:t> e </a:t>
            </a:r>
            <a:r>
              <a:rPr lang="pt-BR" sz="2400" dirty="0" err="1"/>
              <a:t>infortunios</a:t>
            </a:r>
            <a:r>
              <a:rPr lang="pt-BR" sz="2400" dirty="0"/>
              <a:t> como </a:t>
            </a:r>
            <a:r>
              <a:rPr lang="pt-BR" sz="2400" dirty="0" err="1"/>
              <a:t>venganza</a:t>
            </a:r>
            <a:r>
              <a:rPr lang="pt-BR" sz="2400" dirty="0"/>
              <a:t> de </a:t>
            </a:r>
            <a:r>
              <a:rPr lang="pt-BR" sz="2400" dirty="0" err="1"/>
              <a:t>Dios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Agresividad</a:t>
            </a:r>
            <a:r>
              <a:rPr lang="pt-BR" dirty="0"/>
              <a:t> y mamadas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/>
              <a:t>  Mamada como “</a:t>
            </a:r>
            <a:r>
              <a:rPr lang="pt-BR" sz="2800" dirty="0" err="1"/>
              <a:t>agresión</a:t>
            </a:r>
            <a:r>
              <a:rPr lang="pt-BR" sz="2800" dirty="0"/>
              <a:t>” a </a:t>
            </a:r>
            <a:r>
              <a:rPr lang="pt-BR" sz="2800" dirty="0" err="1"/>
              <a:t>la</a:t>
            </a:r>
            <a:r>
              <a:rPr lang="pt-BR" sz="2800" dirty="0"/>
              <a:t> madre</a:t>
            </a:r>
          </a:p>
          <a:p>
            <a:pPr marL="0" indent="0">
              <a:buNone/>
            </a:pPr>
            <a:r>
              <a:rPr lang="pt-BR" sz="2800" dirty="0"/>
              <a:t> </a:t>
            </a:r>
          </a:p>
          <a:p>
            <a:r>
              <a:rPr lang="pt-BR" sz="2800" dirty="0" err="1"/>
              <a:t>Supervivencia</a:t>
            </a:r>
            <a:r>
              <a:rPr lang="pt-BR" sz="2800" dirty="0"/>
              <a:t> de </a:t>
            </a:r>
            <a:r>
              <a:rPr lang="pt-BR" sz="2800" dirty="0" err="1"/>
              <a:t>la</a:t>
            </a:r>
            <a:r>
              <a:rPr lang="pt-BR" sz="2800" dirty="0"/>
              <a:t> madre – Winnicott</a:t>
            </a:r>
          </a:p>
          <a:p>
            <a:endParaRPr lang="pt-BR" sz="2800" dirty="0"/>
          </a:p>
          <a:p>
            <a:r>
              <a:rPr lang="pt-BR" sz="2800" dirty="0" err="1"/>
              <a:t>Supervivencia</a:t>
            </a:r>
            <a:r>
              <a:rPr lang="pt-BR" sz="2800" dirty="0"/>
              <a:t> de 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fe</a:t>
            </a:r>
            <a:r>
              <a:rPr lang="pt-BR" sz="2800" dirty="0"/>
              <a:t> </a:t>
            </a:r>
            <a:r>
              <a:rPr lang="pt-BR" sz="2800" dirty="0" err="1"/>
              <a:t>en</a:t>
            </a:r>
            <a:r>
              <a:rPr lang="pt-BR" sz="2800" dirty="0"/>
              <a:t> 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crisis</a:t>
            </a:r>
            <a:endParaRPr lang="pt-BR" sz="2800" dirty="0"/>
          </a:p>
          <a:p>
            <a:endParaRPr lang="pt-BR" sz="2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vida, </a:t>
            </a:r>
            <a:r>
              <a:rPr lang="pt-BR" dirty="0" err="1"/>
              <a:t>la</a:t>
            </a:r>
            <a:r>
              <a:rPr lang="pt-BR" dirty="0"/>
              <a:t> marca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supervivencia</a:t>
            </a:r>
            <a:r>
              <a:rPr lang="pt-BR" dirty="0"/>
              <a:t> por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otro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5657" y="2133600"/>
            <a:ext cx="7058744" cy="3777622"/>
          </a:xfrm>
        </p:spPr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El </a:t>
            </a:r>
            <a:r>
              <a:rPr lang="pt-BR" sz="2800" dirty="0" err="1"/>
              <a:t>espíritu</a:t>
            </a:r>
            <a:r>
              <a:rPr lang="pt-BR" sz="2800" dirty="0"/>
              <a:t> humano </a:t>
            </a:r>
            <a:r>
              <a:rPr lang="pt-BR" sz="2800" dirty="0" err="1"/>
              <a:t>hace</a:t>
            </a:r>
            <a:r>
              <a:rPr lang="pt-BR" sz="2800" dirty="0"/>
              <a:t> </a:t>
            </a:r>
            <a:r>
              <a:rPr lang="pt-BR" sz="2800" dirty="0" err="1"/>
              <a:t>salir</a:t>
            </a:r>
            <a:r>
              <a:rPr lang="pt-BR" sz="2800" dirty="0"/>
              <a:t> </a:t>
            </a:r>
            <a:r>
              <a:rPr lang="pt-BR" sz="2800" dirty="0" err="1"/>
              <a:t>del</a:t>
            </a:r>
            <a:r>
              <a:rPr lang="pt-BR" sz="2800" dirty="0"/>
              <a:t> caos a </a:t>
            </a:r>
            <a:r>
              <a:rPr lang="pt-BR" sz="2800" dirty="0" err="1"/>
              <a:t>un</a:t>
            </a:r>
            <a:r>
              <a:rPr lang="pt-BR" sz="2800" dirty="0"/>
              <a:t> </a:t>
            </a:r>
            <a:r>
              <a:rPr lang="pt-BR" sz="2800" dirty="0" err="1"/>
              <a:t>nuevo</a:t>
            </a:r>
            <a:r>
              <a:rPr lang="pt-BR" sz="2800" dirty="0"/>
              <a:t> </a:t>
            </a:r>
            <a:r>
              <a:rPr lang="pt-BR" sz="2800" dirty="0" err="1"/>
              <a:t>orden</a:t>
            </a: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err="1"/>
              <a:t>En</a:t>
            </a:r>
            <a:r>
              <a:rPr lang="pt-BR" sz="2800" dirty="0"/>
              <a:t> cada </a:t>
            </a:r>
            <a:r>
              <a:rPr lang="pt-BR" sz="2800" dirty="0" err="1"/>
              <a:t>crisis</a:t>
            </a:r>
            <a:r>
              <a:rPr lang="pt-BR" sz="2800" dirty="0"/>
              <a:t>, una </a:t>
            </a:r>
            <a:r>
              <a:rPr lang="pt-BR" sz="2800" dirty="0" err="1"/>
              <a:t>nueva</a:t>
            </a:r>
            <a:r>
              <a:rPr lang="pt-BR" sz="2800" dirty="0"/>
              <a:t> </a:t>
            </a:r>
            <a:r>
              <a:rPr lang="pt-BR" sz="2800" dirty="0" err="1"/>
              <a:t>organización</a:t>
            </a:r>
            <a:endParaRPr lang="pt-BR" sz="2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497" y="263730"/>
            <a:ext cx="7274768" cy="1280890"/>
          </a:xfrm>
        </p:spPr>
        <p:txBody>
          <a:bodyPr/>
          <a:lstStyle/>
          <a:p>
            <a:r>
              <a:rPr lang="pt-BR" dirty="0"/>
              <a:t>NIÑEZ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lógica </a:t>
            </a:r>
            <a:r>
              <a:rPr lang="pt-BR" dirty="0" err="1"/>
              <a:t>del</a:t>
            </a:r>
            <a:r>
              <a:rPr lang="pt-BR" dirty="0"/>
              <a:t> espírito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40" name="Picture 4" descr="Loder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71046"/>
            <a:ext cx="7085355" cy="5286954"/>
          </a:xfrm>
          <a:prstGeom prst="rect">
            <a:avLst/>
          </a:prstGeo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16013" y="6092825"/>
            <a:ext cx="6911975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t-BR" sz="3200" b="1">
                <a:solidFill>
                  <a:schemeClr val="bg1"/>
                </a:solidFill>
                <a:latin typeface="Tahoma" pitchFamily="34" charset="0"/>
              </a:rPr>
              <a:t>James Edwin Loder (1931-2001)</a:t>
            </a:r>
          </a:p>
        </p:txBody>
      </p:sp>
    </p:spTree>
    <p:extLst>
      <p:ext uri="{BB962C8B-B14F-4D97-AF65-F5344CB8AC3E}">
        <p14:creationId xmlns:p14="http://schemas.microsoft.com/office/powerpoint/2010/main" val="154639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somb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555875" y="5589588"/>
            <a:ext cx="64277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Por que </a:t>
            </a:r>
            <a:r>
              <a:rPr lang="pt-BR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la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pt-BR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vivimos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79388" y="333375"/>
            <a:ext cx="64277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Que és </a:t>
            </a:r>
            <a:r>
              <a:rPr lang="pt-BR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la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vida?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6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Karin Wondracek - Grupo de </a:t>
            </a:r>
            <a:r>
              <a:rPr lang="en-US" dirty="0" err="1">
                <a:latin typeface="Arial" charset="0"/>
              </a:rPr>
              <a:t>Estudos</a:t>
            </a:r>
            <a:r>
              <a:rPr lang="en-US" dirty="0">
                <a:latin typeface="Arial" charset="0"/>
              </a:rPr>
              <a:t> Loder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-138113"/>
            <a:ext cx="8229600" cy="1143001"/>
          </a:xfrm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pt-BR" kern="12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Ejes</a:t>
            </a:r>
            <a:r>
              <a:rPr lang="pt-BR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pt-BR" kern="12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quadrimensionales</a:t>
            </a:r>
            <a:endParaRPr lang="pt-BR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227331" name="Line 3"/>
          <p:cNvSpPr>
            <a:spLocks noChangeShapeType="1"/>
          </p:cNvSpPr>
          <p:nvPr/>
        </p:nvSpPr>
        <p:spPr bwMode="auto">
          <a:xfrm flipH="1">
            <a:off x="4510088" y="1350963"/>
            <a:ext cx="20637" cy="465455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defRPr/>
            </a:pPr>
            <a:endParaRPr lang="pt-BR"/>
          </a:p>
        </p:txBody>
      </p:sp>
      <p:sp>
        <p:nvSpPr>
          <p:cNvPr id="227332" name="Line 4"/>
          <p:cNvSpPr>
            <a:spLocks noChangeShapeType="1"/>
          </p:cNvSpPr>
          <p:nvPr/>
        </p:nvSpPr>
        <p:spPr bwMode="auto">
          <a:xfrm>
            <a:off x="4288631" y="1504829"/>
            <a:ext cx="1428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defRPr/>
            </a:pPr>
            <a:endParaRPr lang="pt-BR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2224088" y="3390900"/>
            <a:ext cx="4217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defRPr/>
            </a:pPr>
            <a:endParaRPr lang="pt-BR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3095625" y="871538"/>
            <a:ext cx="24463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 dirty="0" err="1">
                <a:latin typeface="Arial" pitchFamily="34" charset="0"/>
              </a:rPr>
              <a:t>Lo</a:t>
            </a:r>
            <a:r>
              <a:rPr lang="pt-BR" sz="2800" dirty="0">
                <a:latin typeface="Arial" pitchFamily="34" charset="0"/>
              </a:rPr>
              <a:t> “Sagrado”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6321425" y="3127375"/>
            <a:ext cx="16875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 dirty="0">
                <a:latin typeface="Arial" pitchFamily="34" charset="0"/>
              </a:rPr>
              <a:t>  El “</a:t>
            </a:r>
            <a:r>
              <a:rPr lang="pt-BR" sz="2800" dirty="0" err="1">
                <a:latin typeface="Arial" pitchFamily="34" charset="0"/>
              </a:rPr>
              <a:t>Yo</a:t>
            </a:r>
            <a:r>
              <a:rPr lang="pt-BR" sz="2800" dirty="0">
                <a:latin typeface="Arial" pitchFamily="34" charset="0"/>
              </a:rPr>
              <a:t>”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3325813" y="5476875"/>
            <a:ext cx="19542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 dirty="0">
                <a:latin typeface="Arial" pitchFamily="34" charset="0"/>
              </a:rPr>
              <a:t>El “</a:t>
            </a:r>
            <a:r>
              <a:rPr lang="pt-BR" sz="2800" dirty="0" err="1">
                <a:latin typeface="Arial" pitchFamily="34" charset="0"/>
              </a:rPr>
              <a:t>Vacio</a:t>
            </a:r>
            <a:r>
              <a:rPr lang="pt-BR" sz="2800" dirty="0">
                <a:latin typeface="Arial" pitchFamily="34" charset="0"/>
              </a:rPr>
              <a:t>”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350838" y="2905125"/>
            <a:ext cx="2179637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 dirty="0">
                <a:latin typeface="Arial" pitchFamily="34" charset="0"/>
              </a:rPr>
              <a:t>El “Mundo Vivido”</a:t>
            </a:r>
          </a:p>
        </p:txBody>
      </p:sp>
    </p:spTree>
    <p:extLst>
      <p:ext uri="{BB962C8B-B14F-4D97-AF65-F5344CB8AC3E}">
        <p14:creationId xmlns:p14="http://schemas.microsoft.com/office/powerpoint/2010/main" val="427338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2"/>
          <p:cNvSpPr>
            <a:spLocks noChangeArrowheads="1"/>
          </p:cNvSpPr>
          <p:nvPr/>
        </p:nvSpPr>
        <p:spPr bwMode="auto">
          <a:xfrm>
            <a:off x="5562600" y="1814513"/>
            <a:ext cx="2209800" cy="2133600"/>
          </a:xfrm>
          <a:prstGeom prst="ellipse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750050" y="438888"/>
            <a:ext cx="379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40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Exocentrismo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39750" y="2636838"/>
            <a:ext cx="2508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Ser humano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508625" y="25654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Dios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cxnSp>
        <p:nvCxnSpPr>
          <p:cNvPr id="9222" name="AutoShape 18"/>
          <p:cNvCxnSpPr>
            <a:cxnSpLocks noChangeShapeType="1"/>
            <a:stCxn id="9231" idx="3"/>
            <a:endCxn id="9232" idx="1"/>
          </p:cNvCxnSpPr>
          <p:nvPr/>
        </p:nvCxnSpPr>
        <p:spPr bwMode="auto">
          <a:xfrm flipV="1">
            <a:off x="3048000" y="2886075"/>
            <a:ext cx="2460625" cy="11113"/>
          </a:xfrm>
          <a:prstGeom prst="straightConnector1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</p:cxnSp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2590800" y="2119313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2400" dirty="0" err="1">
                <a:latin typeface="Tahoma" pitchFamily="34" charset="0"/>
              </a:rPr>
              <a:t>Fuerza</a:t>
            </a:r>
            <a:r>
              <a:rPr lang="pt-BR" sz="2400" dirty="0">
                <a:latin typeface="Tahoma" pitchFamily="34" charset="0"/>
              </a:rPr>
              <a:t> Centrípeta</a:t>
            </a:r>
          </a:p>
        </p:txBody>
      </p:sp>
      <p:sp>
        <p:nvSpPr>
          <p:cNvPr id="9224" name="Text Box 24"/>
          <p:cNvSpPr txBox="1">
            <a:spLocks noChangeArrowheads="1"/>
          </p:cNvSpPr>
          <p:nvPr/>
        </p:nvSpPr>
        <p:spPr bwMode="auto">
          <a:xfrm>
            <a:off x="5105400" y="3871913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2400" dirty="0">
                <a:latin typeface="Tahoma" pitchFamily="34" charset="0"/>
              </a:rPr>
              <a:t>Centro </a:t>
            </a:r>
            <a:r>
              <a:rPr lang="pt-BR" sz="2400" dirty="0" err="1">
                <a:latin typeface="Tahoma" pitchFamily="34" charset="0"/>
              </a:rPr>
              <a:t>del</a:t>
            </a:r>
            <a:r>
              <a:rPr lang="pt-BR" sz="2400" dirty="0">
                <a:latin typeface="Tahoma" pitchFamily="34" charset="0"/>
              </a:rPr>
              <a:t> ser humano</a:t>
            </a:r>
          </a:p>
        </p:txBody>
      </p:sp>
      <p:sp>
        <p:nvSpPr>
          <p:cNvPr id="9225" name="Text Box 25"/>
          <p:cNvSpPr txBox="1">
            <a:spLocks noChangeArrowheads="1"/>
          </p:cNvSpPr>
          <p:nvPr/>
        </p:nvSpPr>
        <p:spPr bwMode="auto">
          <a:xfrm>
            <a:off x="762000" y="5243513"/>
            <a:ext cx="7696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sz="2400" dirty="0">
                <a:latin typeface="Tahoma" pitchFamily="34" charset="0"/>
                <a:cs typeface="Tahoma" pitchFamily="34" charset="0"/>
              </a:rPr>
              <a:t> El centro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del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Ser humano está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en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la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relación</a:t>
            </a:r>
            <a:endParaRPr lang="pt-BR" sz="2400" dirty="0"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sz="2400" dirty="0">
                <a:latin typeface="Tahoma" pitchFamily="34" charset="0"/>
                <a:cs typeface="Tahoma" pitchFamily="34" charset="0"/>
              </a:rPr>
              <a:t> Ser humano és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el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imagen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de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Alguien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latin typeface="Tahoma" pitchFamily="34" charset="0"/>
                <a:cs typeface="Tahoma" pitchFamily="34" charset="0"/>
              </a:rPr>
              <a:t>afuera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de si </a:t>
            </a:r>
            <a:r>
              <a:rPr lang="es-AR" sz="2400" dirty="0">
                <a:latin typeface="Tahoma" pitchFamily="34" charset="0"/>
                <a:cs typeface="Tahoma" pitchFamily="34" charset="0"/>
              </a:rPr>
              <a:t>mismo</a:t>
            </a:r>
            <a:endParaRPr lang="pt-BR" sz="24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64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5"/>
          <p:cNvSpPr>
            <a:spLocks noChangeArrowheads="1"/>
          </p:cNvSpPr>
          <p:nvPr/>
        </p:nvSpPr>
        <p:spPr bwMode="auto">
          <a:xfrm>
            <a:off x="0" y="1371600"/>
            <a:ext cx="9144000" cy="4038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14400" y="3124200"/>
            <a:ext cx="350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SER HUMANO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48200" y="3124200"/>
            <a:ext cx="350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DIOS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3200400" y="22860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2400">
                <a:latin typeface="Tahoma" pitchFamily="34" charset="0"/>
              </a:rPr>
              <a:t>busca</a:t>
            </a:r>
          </a:p>
        </p:txBody>
      </p:sp>
      <p:cxnSp>
        <p:nvCxnSpPr>
          <p:cNvPr id="10246" name="AutoShape 11"/>
          <p:cNvCxnSpPr>
            <a:cxnSpLocks noChangeShapeType="1"/>
          </p:cNvCxnSpPr>
          <p:nvPr/>
        </p:nvCxnSpPr>
        <p:spPr bwMode="auto">
          <a:xfrm rot="16200000" flipH="1">
            <a:off x="4533106" y="1334294"/>
            <a:ext cx="1588" cy="3733800"/>
          </a:xfrm>
          <a:prstGeom prst="bentConnector3">
            <a:avLst>
              <a:gd name="adj1" fmla="val -27100009"/>
            </a:avLst>
          </a:prstGeom>
          <a:noFill/>
          <a:ln w="47625">
            <a:solidFill>
              <a:srgbClr val="CC3300"/>
            </a:solidFill>
            <a:miter lim="800000"/>
            <a:headEnd/>
            <a:tailEnd type="triangle" w="med" len="med"/>
          </a:ln>
        </p:spPr>
      </p:cxnSp>
      <p:cxnSp>
        <p:nvCxnSpPr>
          <p:cNvPr id="10247" name="AutoShape 12"/>
          <p:cNvCxnSpPr>
            <a:cxnSpLocks noChangeShapeType="1"/>
            <a:stCxn id="2054" idx="2"/>
            <a:endCxn id="2053" idx="2"/>
          </p:cNvCxnSpPr>
          <p:nvPr/>
        </p:nvCxnSpPr>
        <p:spPr bwMode="auto">
          <a:xfrm rot="5400000">
            <a:off x="4533106" y="1837532"/>
            <a:ext cx="1587" cy="3733800"/>
          </a:xfrm>
          <a:prstGeom prst="bentConnector3">
            <a:avLst>
              <a:gd name="adj1" fmla="val 34199986"/>
            </a:avLst>
          </a:prstGeom>
          <a:noFill/>
          <a:ln w="47625">
            <a:solidFill>
              <a:srgbClr val="CC3300"/>
            </a:solidFill>
            <a:miter lim="800000"/>
            <a:headEnd/>
            <a:tailEnd type="triangle" w="med" len="med"/>
          </a:ln>
        </p:spPr>
      </p:cxn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819400" y="4205288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2400" dirty="0" err="1">
                <a:latin typeface="Tahoma" pitchFamily="34" charset="0"/>
              </a:rPr>
              <a:t>descubre</a:t>
            </a:r>
            <a:r>
              <a:rPr lang="pt-BR" sz="2400" dirty="0">
                <a:latin typeface="Tahoma" pitchFamily="34" charset="0"/>
              </a:rPr>
              <a:t> a si </a:t>
            </a:r>
            <a:r>
              <a:rPr lang="pt-BR" sz="2400" dirty="0" err="1">
                <a:latin typeface="Tahoma" pitchFamily="34" charset="0"/>
              </a:rPr>
              <a:t>mismo</a:t>
            </a:r>
            <a:endParaRPr lang="pt-BR" sz="2400" dirty="0">
              <a:latin typeface="Tahoma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596900" y="573871"/>
            <a:ext cx="444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4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Relacionalidad</a:t>
            </a:r>
            <a:endParaRPr lang="pt-BR" sz="4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10250" name="Text Box 18"/>
          <p:cNvSpPr txBox="1">
            <a:spLocks noChangeArrowheads="1"/>
          </p:cNvSpPr>
          <p:nvPr/>
        </p:nvSpPr>
        <p:spPr bwMode="auto">
          <a:xfrm>
            <a:off x="990600" y="54102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pt-BR" sz="2400" dirty="0" err="1">
                <a:latin typeface="Tahoma" pitchFamily="34" charset="0"/>
                <a:cs typeface="Tahoma" pitchFamily="34" charset="0"/>
              </a:rPr>
              <a:t>Relación</a:t>
            </a:r>
            <a:r>
              <a:rPr lang="pt-BR" sz="2400" dirty="0">
                <a:latin typeface="Tahoma" pitchFamily="34" charset="0"/>
                <a:cs typeface="Tahoma" pitchFamily="34" charset="0"/>
              </a:rPr>
              <a:t> entre dos polaridades </a:t>
            </a:r>
            <a:r>
              <a:rPr lang="pt-BR" sz="2400" b="1" dirty="0" err="1">
                <a:latin typeface="Tahoma" pitchFamily="34" charset="0"/>
                <a:cs typeface="Tahoma" pitchFamily="34" charset="0"/>
              </a:rPr>
              <a:t>con</a:t>
            </a:r>
            <a:r>
              <a:rPr lang="pt-BR" sz="2400" b="1" dirty="0">
                <a:latin typeface="Tahoma" pitchFamily="34" charset="0"/>
                <a:cs typeface="Tahoma" pitchFamily="34" charset="0"/>
              </a:rPr>
              <a:t> vida por si solo</a:t>
            </a:r>
            <a:endParaRPr lang="pt-BR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2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400" dirty="0"/>
              <a:t>Primer organizador </a:t>
            </a:r>
            <a:r>
              <a:rPr lang="pt-BR" sz="4400" dirty="0" err="1"/>
              <a:t>del</a:t>
            </a:r>
            <a:r>
              <a:rPr lang="pt-BR" sz="4400" dirty="0"/>
              <a:t> psiquismo (</a:t>
            </a:r>
            <a:r>
              <a:rPr lang="pt-BR" sz="4400" dirty="0" err="1"/>
              <a:t>Spitz</a:t>
            </a:r>
            <a:r>
              <a:rPr lang="pt-BR" sz="4400" dirty="0"/>
              <a:t>)</a:t>
            </a:r>
            <a:endParaRPr lang="pt-PT" sz="2400" dirty="0"/>
          </a:p>
        </p:txBody>
      </p:sp>
      <p:sp>
        <p:nvSpPr>
          <p:cNvPr id="37891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900592" y="1866692"/>
            <a:ext cx="3197531" cy="3767397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pt-PT" sz="24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355976" y="2132856"/>
            <a:ext cx="4157678" cy="3816424"/>
          </a:xfrm>
        </p:spPr>
        <p:txBody>
          <a:bodyPr>
            <a:noAutofit/>
          </a:bodyPr>
          <a:lstStyle/>
          <a:p>
            <a:r>
              <a:rPr lang="pt-PT" sz="2400" b="1" dirty="0"/>
              <a:t>la boca:</a:t>
            </a:r>
            <a:br>
              <a:rPr lang="pt-PT" sz="2400" dirty="0"/>
            </a:br>
            <a:endParaRPr lang="pt-PT" sz="2400" dirty="0"/>
          </a:p>
          <a:p>
            <a:r>
              <a:rPr lang="pt-BR" sz="2400" dirty="0"/>
              <a:t>El bebé </a:t>
            </a:r>
            <a:r>
              <a:rPr lang="pt-BR" sz="2400" dirty="0" err="1"/>
              <a:t>encuentra</a:t>
            </a:r>
            <a:r>
              <a:rPr lang="pt-BR" sz="2400" dirty="0"/>
              <a:t> amor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alimento</a:t>
            </a:r>
          </a:p>
          <a:p>
            <a:r>
              <a:rPr lang="pt-BR" sz="2400" dirty="0"/>
              <a:t>"La </a:t>
            </a:r>
            <a:r>
              <a:rPr lang="pt-BR" sz="2400" dirty="0" err="1"/>
              <a:t>alimentación</a:t>
            </a:r>
            <a:r>
              <a:rPr lang="pt-BR" sz="2400" dirty="0"/>
              <a:t> es una </a:t>
            </a:r>
            <a:r>
              <a:rPr lang="pt-BR" sz="2400" dirty="0" err="1"/>
              <a:t>cuestión</a:t>
            </a:r>
            <a:r>
              <a:rPr lang="pt-BR" sz="2400" dirty="0"/>
              <a:t> de relaciones ... </a:t>
            </a:r>
            <a:r>
              <a:rPr lang="pt-BR" sz="2400" dirty="0" err="1"/>
              <a:t>el</a:t>
            </a:r>
            <a:r>
              <a:rPr lang="pt-BR" sz="2400" dirty="0"/>
              <a:t> acto de </a:t>
            </a:r>
            <a:r>
              <a:rPr lang="pt-BR" sz="2400" dirty="0" err="1"/>
              <a:t>poner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práctica</a:t>
            </a:r>
            <a:r>
              <a:rPr lang="pt-BR" sz="2400" dirty="0"/>
              <a:t>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relación</a:t>
            </a:r>
            <a:r>
              <a:rPr lang="pt-BR" sz="2400" dirty="0"/>
              <a:t> de amor entre dos seres humanos". (Winnicott)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K Kepler Wondracek</a:t>
            </a:r>
          </a:p>
        </p:txBody>
      </p:sp>
      <p:pic>
        <p:nvPicPr>
          <p:cNvPr id="37892" name="Image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3016"/>
            <a:ext cx="3773371" cy="282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"</a:t>
            </a:r>
            <a:r>
              <a:rPr lang="pt-BR" dirty="0" err="1"/>
              <a:t>Esto</a:t>
            </a:r>
            <a:r>
              <a:rPr lang="pt-BR" dirty="0"/>
              <a:t> es mi </a:t>
            </a:r>
            <a:r>
              <a:rPr lang="pt-BR" dirty="0" err="1"/>
              <a:t>cuerpo</a:t>
            </a:r>
            <a:r>
              <a:rPr lang="pt-BR" dirty="0"/>
              <a:t>"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03648" y="5661248"/>
            <a:ext cx="6840760" cy="1196752"/>
          </a:xfrm>
        </p:spPr>
        <p:txBody>
          <a:bodyPr/>
          <a:lstStyle/>
          <a:p>
            <a:pPr>
              <a:buNone/>
            </a:pPr>
            <a:r>
              <a:rPr lang="pt-BR" dirty="0"/>
              <a:t>James </a:t>
            </a:r>
            <a:r>
              <a:rPr lang="pt-BR" dirty="0" err="1"/>
              <a:t>Loder</a:t>
            </a:r>
            <a:r>
              <a:rPr lang="pt-BR" dirty="0"/>
              <a:t>, 1998</a:t>
            </a:r>
          </a:p>
        </p:txBody>
      </p:sp>
      <p:pic>
        <p:nvPicPr>
          <p:cNvPr id="7" name="Espaço Reservado para Conteúdo 6" descr="A-Santa-Ce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82353" y="2112833"/>
            <a:ext cx="6483350" cy="4354650"/>
          </a:xfr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50" y="1282232"/>
            <a:ext cx="3678278" cy="5198963"/>
          </a:xfrm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38" y="2204864"/>
            <a:ext cx="3740150" cy="2805112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  <p:extLst>
      <p:ext uri="{BB962C8B-B14F-4D97-AF65-F5344CB8AC3E}">
        <p14:creationId xmlns:p14="http://schemas.microsoft.com/office/powerpoint/2010/main" val="226159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PT" sz="4400" dirty="0"/>
              <a:t>2º Organizador del psiquismo </a:t>
            </a:r>
            <a:r>
              <a:rPr lang="pt-PT" sz="2400" dirty="0"/>
              <a:t>(Spitz)</a:t>
            </a:r>
          </a:p>
        </p:txBody>
      </p:sp>
      <p:sp>
        <p:nvSpPr>
          <p:cNvPr id="38915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3975100" y="1600200"/>
            <a:ext cx="5168900" cy="452596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sonrisa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frente al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rostro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rostro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humano comunica a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especie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bebé </a:t>
            </a:r>
            <a:r>
              <a:rPr lang="pt-B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pertenece</a:t>
            </a:r>
            <a:endParaRPr lang="pt-B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K Kepler Wondracek</a:t>
            </a:r>
          </a:p>
        </p:txBody>
      </p:sp>
      <p:pic>
        <p:nvPicPr>
          <p:cNvPr id="38916" name="Picture 5" descr="P4260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65622"/>
            <a:ext cx="41783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3200" dirty="0"/>
              <a:t>IMPRINTING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6" name="Espaço Reservado para Conteúdo 5" descr="imprin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791494"/>
            <a:ext cx="2761109" cy="4486802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1547664" y="5157192"/>
            <a:ext cx="1917849" cy="968971"/>
          </a:xfrm>
        </p:spPr>
        <p:txBody>
          <a:bodyPr/>
          <a:lstStyle/>
          <a:p>
            <a:r>
              <a:rPr lang="pt-BR" sz="2000" dirty="0"/>
              <a:t>Konrad Lorenz</a:t>
            </a: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pic>
        <p:nvPicPr>
          <p:cNvPr id="1026" name="Picture 2" descr="Imagem relacionad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573088"/>
            <a:ext cx="4219575" cy="62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75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God2-Sistine_Chap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95288" y="0"/>
            <a:ext cx="8421687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eaLnBrk="1" hangingPunct="1">
              <a:spcBef>
                <a:spcPct val="0"/>
              </a:spcBef>
            </a:pPr>
            <a:r>
              <a:rPr lang="pt-BR" sz="4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La madre como </a:t>
            </a:r>
            <a:r>
              <a:rPr lang="pt-BR" sz="4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espejo</a:t>
            </a:r>
            <a:r>
              <a:rPr lang="pt-BR" sz="4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4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del</a:t>
            </a:r>
            <a:r>
              <a:rPr lang="pt-BR" sz="4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yo</a:t>
            </a:r>
            <a:endParaRPr lang="pt-BR" sz="4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84213" y="2205038"/>
            <a:ext cx="786447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</a:t>
            </a:r>
            <a:r>
              <a:rPr lang="pt-BR" sz="24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</a:t>
            </a:r>
            <a:r>
              <a:rPr lang="pt-BR" sz="28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24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primeiro espelho da criatura humana é o rosto da mãe, sobretudo o seu olhar. Ao olhar-se no espelho do rosto materno, o bebê vê a si mesmo (...) Quando olho, sou visto,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BR" sz="24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logo existo.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BR" sz="24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Posso agora me permitir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BR" sz="24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olhar e ver</a:t>
            </a: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.”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pt-BR" sz="24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4582" name="Picture 6" descr="bebê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860800"/>
            <a:ext cx="3660775" cy="2438400"/>
          </a:xfrm>
          <a:prstGeom prst="rect">
            <a:avLst/>
          </a:prstGeom>
          <a:noFill/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411413" y="6308725"/>
            <a:ext cx="2581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kumimoji="1" lang="pt-BR" sz="1600">
                <a:cs typeface="Times New Roman" pitchFamily="18" charset="0"/>
              </a:rPr>
              <a:t>Winnicott (1967).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Jesús</a:t>
            </a:r>
            <a:r>
              <a:rPr lang="pt-BR" dirty="0"/>
              <a:t> </a:t>
            </a:r>
            <a:r>
              <a:rPr lang="pt-BR" dirty="0" err="1"/>
              <a:t>dijo</a:t>
            </a:r>
            <a:r>
              <a:rPr lang="pt-BR" dirty="0"/>
              <a:t>: El que </a:t>
            </a:r>
            <a:r>
              <a:rPr lang="pt-BR" dirty="0" err="1"/>
              <a:t>ve</a:t>
            </a:r>
            <a:r>
              <a:rPr lang="pt-BR" dirty="0"/>
              <a:t> a </a:t>
            </a:r>
            <a:r>
              <a:rPr lang="pt-BR" dirty="0" err="1"/>
              <a:t>mí</a:t>
            </a:r>
            <a:r>
              <a:rPr lang="pt-BR" dirty="0"/>
              <a:t> </a:t>
            </a:r>
            <a:r>
              <a:rPr lang="pt-BR" dirty="0" err="1"/>
              <a:t>ve</a:t>
            </a:r>
            <a:r>
              <a:rPr lang="pt-BR" dirty="0"/>
              <a:t> al Padre</a:t>
            </a:r>
            <a:endParaRPr lang="pt-BR" i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 Contemplando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rostro</a:t>
            </a:r>
            <a:r>
              <a:rPr lang="pt-BR" dirty="0"/>
              <a:t> de </a:t>
            </a:r>
            <a:r>
              <a:rPr lang="pt-BR" dirty="0" err="1"/>
              <a:t>Dios</a:t>
            </a:r>
            <a:r>
              <a:rPr lang="pt-BR" dirty="0"/>
              <a:t> revelado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Jesucristo</a:t>
            </a:r>
            <a:r>
              <a:rPr lang="pt-BR" dirty="0"/>
              <a:t>:</a:t>
            </a:r>
          </a:p>
          <a:p>
            <a:pPr marL="0" indent="0">
              <a:buNone/>
            </a:pPr>
            <a:r>
              <a:rPr lang="pt-BR" dirty="0" err="1"/>
              <a:t>el</a:t>
            </a:r>
            <a:r>
              <a:rPr lang="pt-BR" dirty="0"/>
              <a:t> ser humano sabe a </a:t>
            </a:r>
            <a:r>
              <a:rPr lang="pt-BR" dirty="0" err="1"/>
              <a:t>qué</a:t>
            </a:r>
            <a:r>
              <a:rPr lang="pt-BR" dirty="0"/>
              <a:t> </a:t>
            </a:r>
            <a:r>
              <a:rPr lang="pt-BR" dirty="0" err="1"/>
              <a:t>especie</a:t>
            </a:r>
            <a:r>
              <a:rPr lang="pt-BR" dirty="0"/>
              <a:t> </a:t>
            </a:r>
            <a:r>
              <a:rPr lang="pt-BR" dirty="0" err="1"/>
              <a:t>pertenece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es transformado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identidad</a:t>
            </a:r>
            <a:r>
              <a:rPr lang="pt-BR" dirty="0"/>
              <a:t> de </a:t>
            </a:r>
            <a:r>
              <a:rPr lang="pt-BR" dirty="0" err="1"/>
              <a:t>Hijo</a:t>
            </a:r>
            <a:r>
              <a:rPr lang="pt-BR" dirty="0"/>
              <a:t> de </a:t>
            </a:r>
            <a:r>
              <a:rPr lang="pt-BR" dirty="0" err="1"/>
              <a:t>Dios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Transfiguração do imprinting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pt-BR" sz="2800" i="1" dirty="0"/>
          </a:p>
          <a:p>
            <a:pPr eaLnBrk="1" hangingPunct="1"/>
            <a:r>
              <a:rPr lang="pt-BR" sz="2800" i="1"/>
              <a:t>E todos nós, que com a</a:t>
            </a:r>
            <a:r>
              <a:rPr lang="pt-BR" sz="2800" b="1" i="1"/>
              <a:t> face descoberta</a:t>
            </a:r>
            <a:r>
              <a:rPr lang="pt-BR" sz="2800" i="1"/>
              <a:t> contemplamos a glória do Senhor, </a:t>
            </a:r>
            <a:r>
              <a:rPr lang="pt-BR" sz="2800" b="1" i="1"/>
              <a:t>segundo a sua imag</a:t>
            </a:r>
            <a:r>
              <a:rPr lang="pt-BR" sz="2800" b="1"/>
              <a:t>em </a:t>
            </a:r>
            <a:r>
              <a:rPr lang="pt-BR" sz="2800" i="1"/>
              <a:t>estamos sendo transformados com glória cada vez maior, a qual vem do Senhor, que é o Espírito</a:t>
            </a:r>
            <a:r>
              <a:rPr lang="pt-BR" sz="2800"/>
              <a:t>. </a:t>
            </a:r>
          </a:p>
          <a:p>
            <a:pPr eaLnBrk="1" hangingPunct="1">
              <a:buFontTx/>
              <a:buNone/>
            </a:pPr>
            <a:r>
              <a:rPr lang="pt-BR" sz="2800" dirty="0"/>
              <a:t>							II Cor 3.16-18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El </a:t>
            </a:r>
            <a:r>
              <a:rPr lang="pt-BR" dirty="0" err="1"/>
              <a:t>rostro</a:t>
            </a:r>
            <a:r>
              <a:rPr lang="pt-BR" dirty="0"/>
              <a:t> de Cristo nos retira </a:t>
            </a:r>
            <a:r>
              <a:rPr lang="pt-BR" dirty="0" err="1"/>
              <a:t>del</a:t>
            </a:r>
            <a:r>
              <a:rPr lang="pt-BR" dirty="0"/>
              <a:t> caos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pt-BR" sz="2800" i="1"/>
          </a:p>
          <a:p>
            <a:pPr eaLnBrk="1" hangingPunct="1"/>
            <a:r>
              <a:rPr lang="pt-BR" sz="2800" i="1"/>
              <a:t>Pois o Deus que disse: brilhe a luz no meio das trevas  foi o mesmo que brilhou em nossos corações para fazer resplandecer o conhecimento da sua glória que resplandece no </a:t>
            </a:r>
            <a:r>
              <a:rPr lang="pt-BR" sz="2800" b="1" i="1"/>
              <a:t>rosto do Cristo</a:t>
            </a:r>
            <a:r>
              <a:rPr lang="pt-BR" sz="2800"/>
              <a:t>.</a:t>
            </a:r>
          </a:p>
          <a:p>
            <a:pPr eaLnBrk="1" hangingPunct="1">
              <a:buFontTx/>
              <a:buNone/>
            </a:pPr>
            <a:r>
              <a:rPr lang="pt-BR" sz="2800"/>
              <a:t>						II Cor 4.5-6.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3º Organizador </a:t>
            </a:r>
            <a:r>
              <a:rPr lang="pt-BR" dirty="0" err="1"/>
              <a:t>del</a:t>
            </a:r>
            <a:r>
              <a:rPr lang="pt-BR" dirty="0"/>
              <a:t> psiquismo (</a:t>
            </a:r>
            <a:r>
              <a:rPr lang="pt-BR" dirty="0" err="1"/>
              <a:t>Spitz</a:t>
            </a:r>
            <a:r>
              <a:rPr lang="pt-BR" dirty="0"/>
              <a:t>)</a:t>
            </a:r>
          </a:p>
        </p:txBody>
      </p:sp>
      <p:sp>
        <p:nvSpPr>
          <p:cNvPr id="4096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3975100" y="1600200"/>
            <a:ext cx="5168900" cy="4525963"/>
          </a:xfrm>
        </p:spPr>
        <p:txBody>
          <a:bodyPr>
            <a:normAutofit/>
          </a:bodyPr>
          <a:lstStyle/>
          <a:p>
            <a:r>
              <a:rPr lang="pt-BR" sz="2800" dirty="0"/>
              <a:t>La angustia existencial,</a:t>
            </a:r>
          </a:p>
          <a:p>
            <a:r>
              <a:rPr lang="pt-BR" sz="2800" dirty="0"/>
              <a:t> El </a:t>
            </a:r>
            <a:r>
              <a:rPr lang="pt-BR" sz="2800" dirty="0" err="1"/>
              <a:t>extrañamiento</a:t>
            </a:r>
            <a:r>
              <a:rPr lang="pt-BR" sz="2800" dirty="0"/>
              <a:t>:</a:t>
            </a:r>
          </a:p>
          <a:p>
            <a:r>
              <a:rPr lang="pt-BR" sz="2800" dirty="0"/>
              <a:t>La </a:t>
            </a:r>
            <a:r>
              <a:rPr lang="pt-BR" sz="2800" dirty="0" err="1"/>
              <a:t>ausencia</a:t>
            </a:r>
            <a:r>
              <a:rPr lang="pt-BR" sz="2800" dirty="0"/>
              <a:t> </a:t>
            </a:r>
            <a:r>
              <a:rPr lang="pt-BR" sz="2800" dirty="0" err="1"/>
              <a:t>del</a:t>
            </a:r>
            <a:r>
              <a:rPr lang="pt-BR" sz="2800" dirty="0"/>
              <a:t> </a:t>
            </a:r>
            <a:r>
              <a:rPr lang="pt-BR" sz="2800" dirty="0" err="1"/>
              <a:t>rostro</a:t>
            </a:r>
            <a:r>
              <a:rPr lang="pt-BR" sz="2800" dirty="0"/>
              <a:t> amado </a:t>
            </a:r>
            <a:r>
              <a:rPr lang="pt-BR" sz="2800" dirty="0" err="1"/>
              <a:t>genera</a:t>
            </a:r>
            <a:r>
              <a:rPr lang="pt-BR" sz="2800" dirty="0"/>
              <a:t> angustia</a:t>
            </a:r>
          </a:p>
          <a:p>
            <a:r>
              <a:rPr lang="pt-BR" sz="2800" dirty="0"/>
              <a:t> Desamparo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 lógica do espírito  KW</a:t>
            </a:r>
          </a:p>
        </p:txBody>
      </p:sp>
      <p:pic>
        <p:nvPicPr>
          <p:cNvPr id="40964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2566987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9695" y="12758"/>
            <a:ext cx="7704667" cy="1752599"/>
          </a:xfrm>
        </p:spPr>
        <p:txBody>
          <a:bodyPr/>
          <a:lstStyle/>
          <a:p>
            <a:r>
              <a:rPr lang="pt-BR" dirty="0"/>
              <a:t>Desamparo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1" y="1566878"/>
            <a:ext cx="4179279" cy="2340396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@K Wondracek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988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2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2113" y="881063"/>
          <a:ext cx="8751887" cy="597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Slide" r:id="rId4" imgW="3523609" imgH="2642583" progId="PowerPoint.Slide.8">
                  <p:embed/>
                </p:oleObj>
              </mc:Choice>
              <mc:Fallback>
                <p:oleObj name="Slide" r:id="rId4" imgW="3523609" imgH="2642583" progId="PowerPoint.Slide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881063"/>
                        <a:ext cx="8751887" cy="597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CaixaDeTexto 2"/>
          <p:cNvSpPr txBox="1">
            <a:spLocks noChangeArrowheads="1"/>
          </p:cNvSpPr>
          <p:nvPr/>
        </p:nvSpPr>
        <p:spPr bwMode="auto">
          <a:xfrm>
            <a:off x="2089150" y="423863"/>
            <a:ext cx="4706938" cy="32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27" tIns="41464" rIns="82927" bIns="41464">
            <a:spAutoFit/>
          </a:bodyPr>
          <a:lstStyle/>
          <a:p>
            <a:pPr algn="ctr" defTabSz="828675"/>
            <a:r>
              <a:rPr lang="pt-BR" sz="1600" b="1" dirty="0">
                <a:latin typeface="Arial Black" pitchFamily="34" charset="0"/>
                <a:ea typeface="Arial Unicode MS"/>
                <a:cs typeface="Arial Unicode MS"/>
              </a:rPr>
              <a:t>Minhas raízes</a:t>
            </a:r>
            <a:endParaRPr lang="pt-BR" sz="2200" b="1" dirty="0">
              <a:latin typeface="Arial Black" pitchFamily="34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07566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4º Organizador </a:t>
            </a:r>
            <a:r>
              <a:rPr lang="pt-BR" dirty="0" err="1"/>
              <a:t>del</a:t>
            </a:r>
            <a:r>
              <a:rPr lang="pt-BR" dirty="0"/>
              <a:t> psiquismo (</a:t>
            </a:r>
            <a:r>
              <a:rPr lang="pt-BR" dirty="0" err="1"/>
              <a:t>Spitz</a:t>
            </a:r>
            <a:r>
              <a:rPr lang="pt-BR" dirty="0"/>
              <a:t>)</a:t>
            </a:r>
          </a:p>
        </p:txBody>
      </p:sp>
      <p:sp>
        <p:nvSpPr>
          <p:cNvPr id="41987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3975100" y="1600200"/>
            <a:ext cx="5168900" cy="4525963"/>
          </a:xfrm>
        </p:spPr>
        <p:txBody>
          <a:bodyPr>
            <a:normAutofit/>
          </a:bodyPr>
          <a:lstStyle/>
          <a:p>
            <a:r>
              <a:rPr lang="pt-BR" sz="2400" dirty="0"/>
              <a:t>El "no":</a:t>
            </a:r>
          </a:p>
          <a:p>
            <a:r>
              <a:rPr lang="pt-BR" sz="2400" dirty="0"/>
              <a:t>El </a:t>
            </a:r>
            <a:r>
              <a:rPr lang="pt-BR" sz="2400" dirty="0" err="1"/>
              <a:t>niño</a:t>
            </a:r>
            <a:r>
              <a:rPr lang="pt-BR" sz="2400" dirty="0"/>
              <a:t> sepulta gradualmente </a:t>
            </a:r>
            <a:r>
              <a:rPr lang="pt-BR" sz="2400" dirty="0" err="1"/>
              <a:t>su</a:t>
            </a:r>
            <a:r>
              <a:rPr lang="pt-BR" sz="2400" dirty="0"/>
              <a:t> </a:t>
            </a:r>
            <a:r>
              <a:rPr lang="pt-BR" sz="2400" dirty="0" err="1"/>
              <a:t>anhelo</a:t>
            </a:r>
            <a:r>
              <a:rPr lang="pt-BR" sz="2400" dirty="0"/>
              <a:t> por </a:t>
            </a:r>
            <a:r>
              <a:rPr lang="pt-BR" sz="2400" dirty="0" err="1"/>
              <a:t>la</a:t>
            </a:r>
            <a:r>
              <a:rPr lang="pt-BR" sz="2400" dirty="0"/>
              <a:t> presencia </a:t>
            </a:r>
            <a:r>
              <a:rPr lang="pt-BR" sz="2400" dirty="0" err="1"/>
              <a:t>del</a:t>
            </a:r>
            <a:r>
              <a:rPr lang="pt-BR" sz="2400" dirty="0"/>
              <a:t> </a:t>
            </a:r>
            <a:r>
              <a:rPr lang="pt-BR" sz="2400" dirty="0" err="1"/>
              <a:t>rostro</a:t>
            </a:r>
            <a:r>
              <a:rPr lang="pt-BR" sz="2400" dirty="0"/>
              <a:t> amado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 lógica do espírito  KW</a:t>
            </a:r>
          </a:p>
        </p:txBody>
      </p:sp>
      <p:pic>
        <p:nvPicPr>
          <p:cNvPr id="41988" name="Imagem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7513" y="1433513"/>
            <a:ext cx="158432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 = </a:t>
            </a:r>
            <a:r>
              <a:rPr lang="pt-BR" dirty="0" err="1"/>
              <a:t>replicación</a:t>
            </a:r>
            <a:r>
              <a:rPr lang="pt-BR" dirty="0"/>
              <a:t> Gen. 3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5" y="2133600"/>
            <a:ext cx="3778250" cy="3778250"/>
          </a:xfr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prstClr val="black"/>
                </a:solidFill>
              </a:rPr>
              <a:t>Karin H. K. Wondracek</a:t>
            </a:r>
          </a:p>
        </p:txBody>
      </p:sp>
    </p:spTree>
    <p:extLst>
      <p:ext uri="{BB962C8B-B14F-4D97-AF65-F5344CB8AC3E}">
        <p14:creationId xmlns:p14="http://schemas.microsoft.com/office/powerpoint/2010/main" val="2224835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Ego y </a:t>
            </a:r>
            <a:r>
              <a:rPr lang="pt-BR" dirty="0" err="1"/>
              <a:t>Negación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Para Loder, </a:t>
            </a:r>
            <a:r>
              <a:rPr lang="pt-BR" sz="2800" dirty="0" err="1"/>
              <a:t>el</a:t>
            </a:r>
            <a:r>
              <a:rPr lang="pt-BR" sz="2800" dirty="0"/>
              <a:t> ego es "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incorporación</a:t>
            </a:r>
            <a:r>
              <a:rPr lang="pt-BR" sz="2800" dirty="0"/>
              <a:t> de 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negación</a:t>
            </a:r>
            <a:r>
              <a:rPr lang="pt-BR" sz="2800" dirty="0"/>
              <a:t>" –</a:t>
            </a:r>
          </a:p>
          <a:p>
            <a:r>
              <a:rPr lang="pt-BR" sz="2800" dirty="0"/>
              <a:t>esta </a:t>
            </a:r>
            <a:r>
              <a:rPr lang="pt-BR" sz="2800" dirty="0" err="1"/>
              <a:t>respuesta</a:t>
            </a:r>
            <a:r>
              <a:rPr lang="pt-BR" sz="2800" dirty="0"/>
              <a:t> </a:t>
            </a:r>
            <a:r>
              <a:rPr lang="pt-BR" sz="2800" dirty="0" err="1"/>
              <a:t>del</a:t>
            </a:r>
            <a:r>
              <a:rPr lang="pt-BR" sz="2800" dirty="0"/>
              <a:t> "no" cuidadosamente </a:t>
            </a:r>
            <a:r>
              <a:rPr lang="pt-BR" sz="2800" dirty="0" err="1"/>
              <a:t>construida</a:t>
            </a:r>
            <a:r>
              <a:rPr lang="pt-BR" sz="2800" dirty="0"/>
              <a:t> que protege al ego emergente </a:t>
            </a:r>
            <a:r>
              <a:rPr lang="pt-BR" sz="2800" dirty="0" err="1"/>
              <a:t>del</a:t>
            </a:r>
            <a:r>
              <a:rPr lang="pt-BR" sz="2800" dirty="0"/>
              <a:t> 'no' de </a:t>
            </a:r>
            <a:r>
              <a:rPr lang="pt-BR" sz="2800" dirty="0" err="1"/>
              <a:t>su</a:t>
            </a:r>
            <a:r>
              <a:rPr lang="pt-BR" sz="2800" dirty="0"/>
              <a:t> mundo, </a:t>
            </a:r>
            <a:r>
              <a:rPr lang="pt-BR" sz="2800" dirty="0" err="1"/>
              <a:t>comenzando</a:t>
            </a:r>
            <a:r>
              <a:rPr lang="pt-BR" sz="2800" dirty="0"/>
              <a:t> </a:t>
            </a:r>
            <a:r>
              <a:rPr lang="pt-BR" sz="2800" dirty="0" err="1"/>
              <a:t>con</a:t>
            </a:r>
            <a:r>
              <a:rPr lang="pt-BR" sz="2800" dirty="0"/>
              <a:t> </a:t>
            </a:r>
            <a:r>
              <a:rPr lang="pt-BR" sz="2800" dirty="0" err="1"/>
              <a:t>su</a:t>
            </a:r>
            <a:r>
              <a:rPr lang="pt-BR" sz="2800" dirty="0"/>
              <a:t> </a:t>
            </a:r>
            <a:r>
              <a:rPr lang="pt-BR" sz="2800" dirty="0" err="1"/>
              <a:t>familia</a:t>
            </a:r>
            <a:r>
              <a:rPr lang="pt-BR" sz="2800" dirty="0"/>
              <a:t> y </a:t>
            </a:r>
            <a:r>
              <a:rPr lang="pt-BR" sz="2800" dirty="0" err="1"/>
              <a:t>extendiéndose</a:t>
            </a:r>
            <a:r>
              <a:rPr lang="pt-BR" sz="2800" dirty="0"/>
              <a:t> </a:t>
            </a:r>
            <a:r>
              <a:rPr lang="pt-BR" sz="2800" dirty="0" err="1"/>
              <a:t>hacia</a:t>
            </a:r>
            <a:r>
              <a:rPr lang="pt-BR" sz="2800" dirty="0"/>
              <a:t> </a:t>
            </a:r>
            <a:r>
              <a:rPr lang="pt-BR" sz="2800" dirty="0" err="1"/>
              <a:t>la</a:t>
            </a:r>
            <a:r>
              <a:rPr lang="pt-BR" sz="2800" dirty="0"/>
              <a:t> </a:t>
            </a:r>
            <a:r>
              <a:rPr lang="pt-BR" sz="2800" dirty="0" err="1"/>
              <a:t>sociedad</a:t>
            </a:r>
            <a:r>
              <a:rPr lang="pt-BR" sz="2800" dirty="0"/>
              <a:t> (</a:t>
            </a:r>
            <a:r>
              <a:rPr lang="pt-BR" sz="2800" dirty="0" err="1"/>
              <a:t>escuela</a:t>
            </a:r>
            <a:r>
              <a:rPr lang="pt-BR" sz="2800" dirty="0"/>
              <a:t> y amigos).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PT" dirty="0">
                <a:latin typeface="Tahoma" pitchFamily="34" charset="0"/>
                <a:cs typeface="Tahoma" pitchFamily="34" charset="0"/>
              </a:rPr>
              <a:t>“Desarollo” = renuncia</a:t>
            </a:r>
          </a:p>
        </p:txBody>
      </p:sp>
      <p:sp>
        <p:nvSpPr>
          <p:cNvPr id="43011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395788" y="1600200"/>
            <a:ext cx="4519612" cy="4525963"/>
          </a:xfrm>
        </p:spPr>
        <p:txBody>
          <a:bodyPr>
            <a:normAutofit/>
          </a:bodyPr>
          <a:lstStyle/>
          <a:p>
            <a:r>
              <a:rPr lang="pt-BR" sz="2400" dirty="0"/>
              <a:t>El ego autónomo y sus capacidades se </a:t>
            </a:r>
            <a:r>
              <a:rPr lang="pt-BR" sz="2400" dirty="0" err="1"/>
              <a:t>constituye</a:t>
            </a:r>
            <a:r>
              <a:rPr lang="pt-BR" sz="2400" dirty="0"/>
              <a:t> sobre </a:t>
            </a:r>
            <a:r>
              <a:rPr lang="pt-BR" sz="2400" dirty="0" err="1"/>
              <a:t>la</a:t>
            </a:r>
            <a:r>
              <a:rPr lang="pt-BR" sz="2400" dirty="0"/>
              <a:t> amnesia de este </a:t>
            </a:r>
            <a:r>
              <a:rPr lang="pt-BR" sz="2400" dirty="0" err="1"/>
              <a:t>anhelo</a:t>
            </a:r>
            <a:r>
              <a:rPr lang="pt-BR" sz="2400" dirty="0"/>
              <a:t> fundamental por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rostro</a:t>
            </a:r>
            <a:r>
              <a:rPr lang="pt-BR" sz="2400" dirty="0"/>
              <a:t> que nos diga </a:t>
            </a:r>
            <a:r>
              <a:rPr lang="pt-BR" sz="2400" dirty="0" err="1"/>
              <a:t>quiénes</a:t>
            </a:r>
            <a:r>
              <a:rPr lang="pt-BR" sz="2400" dirty="0"/>
              <a:t> somos.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 lógica do espírito  KW</a:t>
            </a:r>
          </a:p>
        </p:txBody>
      </p:sp>
      <p:pic>
        <p:nvPicPr>
          <p:cNvPr id="43012" name="Imagem 3"/>
          <p:cNvPicPr>
            <a:picLocks noChangeAspect="1"/>
          </p:cNvPicPr>
          <p:nvPr/>
        </p:nvPicPr>
        <p:blipFill>
          <a:blip r:embed="rId2" cstate="print"/>
          <a:srcRect l="4042" t="1794" r="8009" b="5898"/>
          <a:stretch>
            <a:fillRect/>
          </a:stretch>
        </p:blipFill>
        <p:spPr bwMode="auto">
          <a:xfrm>
            <a:off x="422275" y="1381125"/>
            <a:ext cx="379095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de olvido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condición</a:t>
            </a:r>
            <a:r>
              <a:rPr lang="pt-BR" dirty="0"/>
              <a:t> de </a:t>
            </a:r>
            <a:r>
              <a:rPr lang="pt-BR" dirty="0" err="1"/>
              <a:t>Hijos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Michel Henry (1922- 2002)</a:t>
            </a:r>
          </a:p>
          <a:p>
            <a:r>
              <a:rPr lang="pt-BR" sz="2400" dirty="0" err="1"/>
              <a:t>Sólo</a:t>
            </a:r>
            <a:r>
              <a:rPr lang="pt-BR" sz="2400" dirty="0"/>
              <a:t> </a:t>
            </a:r>
            <a:r>
              <a:rPr lang="pt-BR" sz="2400" dirty="0" err="1"/>
              <a:t>materia</a:t>
            </a:r>
            <a:r>
              <a:rPr lang="pt-BR" sz="2400" dirty="0"/>
              <a:t> </a:t>
            </a:r>
            <a:r>
              <a:rPr lang="pt-BR" sz="2400" dirty="0" err="1"/>
              <a:t>genera</a:t>
            </a:r>
            <a:r>
              <a:rPr lang="pt-BR" sz="2400" dirty="0"/>
              <a:t> vida - </a:t>
            </a:r>
            <a:r>
              <a:rPr lang="pt-BR" sz="2400" dirty="0" err="1"/>
              <a:t>opone</a:t>
            </a:r>
            <a:r>
              <a:rPr lang="pt-BR" sz="2400" dirty="0"/>
              <a:t>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creación</a:t>
            </a:r>
            <a:r>
              <a:rPr lang="pt-BR" sz="2400" dirty="0"/>
              <a:t> a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evolución</a:t>
            </a:r>
            <a:endParaRPr lang="pt-BR" sz="2400" dirty="0"/>
          </a:p>
          <a:p>
            <a:r>
              <a:rPr lang="pt-BR" sz="2400" dirty="0" err="1"/>
              <a:t>Sólo</a:t>
            </a:r>
            <a:r>
              <a:rPr lang="pt-BR" sz="2400" dirty="0"/>
              <a:t> </a:t>
            </a:r>
            <a:r>
              <a:rPr lang="pt-BR" sz="2400" dirty="0" err="1"/>
              <a:t>genealogía</a:t>
            </a:r>
            <a:r>
              <a:rPr lang="pt-BR" sz="2400" dirty="0"/>
              <a:t> humana - psicologismo</a:t>
            </a:r>
          </a:p>
          <a:p>
            <a:r>
              <a:rPr lang="pt-BR" sz="2400" dirty="0" err="1"/>
              <a:t>Sólo</a:t>
            </a:r>
            <a:r>
              <a:rPr lang="pt-BR" sz="2400" dirty="0"/>
              <a:t> </a:t>
            </a:r>
            <a:r>
              <a:rPr lang="pt-BR" sz="2400" dirty="0" err="1"/>
              <a:t>dimensión</a:t>
            </a:r>
            <a:r>
              <a:rPr lang="pt-BR" sz="2400" dirty="0"/>
              <a:t> </a:t>
            </a:r>
            <a:r>
              <a:rPr lang="pt-BR" sz="2400" dirty="0" err="1"/>
              <a:t>visible</a:t>
            </a:r>
            <a:r>
              <a:rPr lang="pt-BR" sz="2400" dirty="0"/>
              <a:t> y terrenal - </a:t>
            </a:r>
            <a:r>
              <a:rPr lang="pt-BR" sz="2400" dirty="0" err="1"/>
              <a:t>sin</a:t>
            </a:r>
            <a:r>
              <a:rPr lang="pt-BR" sz="2400" dirty="0"/>
              <a:t> </a:t>
            </a:r>
            <a:r>
              <a:rPr lang="pt-BR" sz="2400" dirty="0" err="1"/>
              <a:t>espiritualidad</a:t>
            </a:r>
            <a:r>
              <a:rPr lang="pt-BR" sz="2400" dirty="0"/>
              <a:t> y </a:t>
            </a:r>
            <a:r>
              <a:rPr lang="pt-BR" sz="2400" dirty="0" err="1"/>
              <a:t>eternidad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“O Israel, espera em </a:t>
            </a:r>
            <a:r>
              <a:rPr lang="pt-BR" dirty="0" err="1"/>
              <a:t>Diós</a:t>
            </a:r>
            <a:r>
              <a:rPr lang="pt-BR" dirty="0"/>
              <a:t>”....</a:t>
            </a:r>
            <a:br>
              <a:rPr lang="pt-BR" dirty="0"/>
            </a:br>
            <a:r>
              <a:rPr lang="pt-BR" dirty="0"/>
              <a:t> y no </a:t>
            </a:r>
            <a:r>
              <a:rPr lang="pt-BR" dirty="0" err="1"/>
              <a:t>en</a:t>
            </a:r>
            <a:r>
              <a:rPr lang="pt-BR" dirty="0"/>
              <a:t> ídolos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desamparo, una </a:t>
            </a:r>
            <a:r>
              <a:rPr lang="pt-BR" sz="2400" dirty="0" err="1"/>
              <a:t>regresión</a:t>
            </a:r>
            <a:r>
              <a:rPr lang="pt-BR" sz="2400" dirty="0"/>
              <a:t> a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condición</a:t>
            </a:r>
            <a:r>
              <a:rPr lang="pt-BR" sz="2400" dirty="0"/>
              <a:t> de mamada</a:t>
            </a:r>
          </a:p>
          <a:p>
            <a:r>
              <a:rPr lang="pt-BR" sz="2400" dirty="0" err="1"/>
              <a:t>Regresión</a:t>
            </a:r>
            <a:r>
              <a:rPr lang="pt-BR" sz="2400" dirty="0"/>
              <a:t> a adorar a </a:t>
            </a:r>
            <a:r>
              <a:rPr lang="pt-BR" sz="2400" dirty="0" err="1"/>
              <a:t>los</a:t>
            </a:r>
            <a:r>
              <a:rPr lang="pt-BR" sz="2400" dirty="0"/>
              <a:t> </a:t>
            </a:r>
            <a:r>
              <a:rPr lang="pt-BR" sz="2400" dirty="0" err="1"/>
              <a:t>animales</a:t>
            </a:r>
            <a:r>
              <a:rPr lang="pt-BR" sz="2400" dirty="0"/>
              <a:t> que </a:t>
            </a:r>
            <a:r>
              <a:rPr lang="pt-BR" sz="2400" dirty="0" err="1"/>
              <a:t>maman</a:t>
            </a:r>
            <a:r>
              <a:rPr lang="pt-BR" sz="2400" dirty="0"/>
              <a:t> - </a:t>
            </a:r>
            <a:r>
              <a:rPr lang="pt-BR" sz="2400" dirty="0" err="1"/>
              <a:t>animalización</a:t>
            </a:r>
            <a:r>
              <a:rPr lang="pt-BR" sz="2400" dirty="0"/>
              <a:t> y </a:t>
            </a:r>
            <a:r>
              <a:rPr lang="pt-BR" sz="2400" dirty="0" err="1"/>
              <a:t>dependencia</a:t>
            </a:r>
            <a:r>
              <a:rPr lang="pt-BR" sz="2400" dirty="0"/>
              <a:t> </a:t>
            </a:r>
          </a:p>
          <a:p>
            <a:r>
              <a:rPr lang="pt-BR" sz="2400" dirty="0"/>
              <a:t>Volver a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condición</a:t>
            </a:r>
            <a:r>
              <a:rPr lang="pt-BR" sz="2400" dirty="0"/>
              <a:t> de </a:t>
            </a:r>
            <a:r>
              <a:rPr lang="pt-BR" sz="2400" dirty="0" err="1"/>
              <a:t>esclavo</a:t>
            </a:r>
            <a:r>
              <a:rPr lang="pt-BR" sz="2400" dirty="0"/>
              <a:t> </a:t>
            </a:r>
            <a:r>
              <a:rPr lang="pt-BR" sz="2400" dirty="0" err="1"/>
              <a:t>sin</a:t>
            </a:r>
            <a:r>
              <a:rPr lang="pt-BR" sz="2400" dirty="0"/>
              <a:t> </a:t>
            </a:r>
            <a:r>
              <a:rPr lang="pt-BR" sz="2400" dirty="0" err="1"/>
              <a:t>joyas</a:t>
            </a:r>
            <a:r>
              <a:rPr lang="pt-BR" sz="2400" dirty="0"/>
              <a:t> - asfixia</a:t>
            </a:r>
          </a:p>
          <a:p>
            <a:r>
              <a:rPr lang="pt-BR" sz="2400" dirty="0" err="1"/>
              <a:t>Ilusión</a:t>
            </a:r>
            <a:r>
              <a:rPr lang="pt-BR" sz="2400" dirty="0"/>
              <a:t> de </a:t>
            </a:r>
            <a:r>
              <a:rPr lang="pt-BR" sz="2400" dirty="0" err="1"/>
              <a:t>progreso</a:t>
            </a:r>
            <a:r>
              <a:rPr lang="pt-BR" sz="2400" dirty="0"/>
              <a:t>, retorno al "</a:t>
            </a:r>
            <a:r>
              <a:rPr lang="pt-BR" sz="2400" dirty="0" err="1"/>
              <a:t>Egipto</a:t>
            </a:r>
            <a:r>
              <a:rPr lang="pt-BR" sz="2400" dirty="0"/>
              <a:t>"</a:t>
            </a:r>
          </a:p>
          <a:p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Tentativas equivocadas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19672" y="2143116"/>
            <a:ext cx="6914728" cy="4122796"/>
          </a:xfrm>
        </p:spPr>
        <p:txBody>
          <a:bodyPr>
            <a:noAutofit/>
          </a:bodyPr>
          <a:lstStyle/>
          <a:p>
            <a:r>
              <a:rPr lang="pt-BR" sz="2400" dirty="0" err="1"/>
              <a:t>Becerro</a:t>
            </a:r>
            <a:r>
              <a:rPr lang="pt-BR" sz="2400" dirty="0"/>
              <a:t> </a:t>
            </a:r>
            <a:r>
              <a:rPr lang="pt-BR" sz="2400" dirty="0" err="1"/>
              <a:t>hecho</a:t>
            </a:r>
            <a:r>
              <a:rPr lang="pt-BR" sz="2400" dirty="0"/>
              <a:t> de </a:t>
            </a:r>
            <a:r>
              <a:rPr lang="pt-BR" sz="2400" dirty="0" err="1"/>
              <a:t>joyas</a:t>
            </a:r>
            <a:r>
              <a:rPr lang="pt-BR" sz="2400" dirty="0"/>
              <a:t> derretidas -</a:t>
            </a:r>
          </a:p>
          <a:p>
            <a:r>
              <a:rPr lang="pt-BR" sz="2400" dirty="0"/>
              <a:t>Falso "</a:t>
            </a:r>
            <a:r>
              <a:rPr lang="pt-BR" sz="2400" dirty="0" err="1"/>
              <a:t>nosotros</a:t>
            </a:r>
            <a:r>
              <a:rPr lang="pt-BR" sz="2400" dirty="0"/>
              <a:t>" y falso "</a:t>
            </a:r>
            <a:r>
              <a:rPr lang="pt-BR" sz="2400" dirty="0" err="1"/>
              <a:t>dios</a:t>
            </a:r>
            <a:r>
              <a:rPr lang="pt-BR" sz="2400" dirty="0"/>
              <a:t>"</a:t>
            </a:r>
          </a:p>
          <a:p>
            <a:r>
              <a:rPr lang="pt-BR" sz="2400" dirty="0" err="1"/>
              <a:t>Crisis</a:t>
            </a:r>
            <a:r>
              <a:rPr lang="pt-BR" sz="2400" dirty="0"/>
              <a:t> </a:t>
            </a:r>
            <a:r>
              <a:rPr lang="pt-BR" sz="2400" dirty="0" err="1"/>
              <a:t>pulverizan</a:t>
            </a:r>
            <a:r>
              <a:rPr lang="pt-BR" sz="2400" dirty="0"/>
              <a:t> a </a:t>
            </a:r>
            <a:r>
              <a:rPr lang="pt-BR" sz="2400" dirty="0" err="1"/>
              <a:t>los</a:t>
            </a:r>
            <a:r>
              <a:rPr lang="pt-BR" sz="2400" dirty="0"/>
              <a:t> </a:t>
            </a:r>
            <a:r>
              <a:rPr lang="pt-BR" sz="2400" dirty="0" err="1"/>
              <a:t>dioses</a:t>
            </a:r>
            <a:r>
              <a:rPr lang="pt-BR" sz="2400" dirty="0"/>
              <a:t> </a:t>
            </a:r>
            <a:r>
              <a:rPr lang="pt-BR" sz="2400" dirty="0" err="1"/>
              <a:t>hechos</a:t>
            </a:r>
            <a:r>
              <a:rPr lang="pt-BR" sz="2400" dirty="0"/>
              <a:t> a </a:t>
            </a:r>
            <a:r>
              <a:rPr lang="pt-BR" sz="2400" dirty="0" err="1"/>
              <a:t>nuestra</a:t>
            </a:r>
            <a:r>
              <a:rPr lang="pt-BR" sz="2400" dirty="0"/>
              <a:t> </a:t>
            </a:r>
            <a:r>
              <a:rPr lang="pt-BR" sz="2400" dirty="0" err="1"/>
              <a:t>imagen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Dilema:</a:t>
            </a:r>
          </a:p>
          <a:p>
            <a:r>
              <a:rPr lang="pt-BR" sz="2400" dirty="0" err="1"/>
              <a:t>Elegir</a:t>
            </a:r>
            <a:r>
              <a:rPr lang="pt-BR" sz="2400" dirty="0"/>
              <a:t> entre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que nos </a:t>
            </a:r>
            <a:r>
              <a:rPr lang="pt-BR" sz="2400" dirty="0" err="1"/>
              <a:t>hizo</a:t>
            </a:r>
            <a:r>
              <a:rPr lang="pt-BR" sz="2400" dirty="0"/>
              <a:t> y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que </a:t>
            </a:r>
            <a:r>
              <a:rPr lang="pt-BR" sz="2400" dirty="0" err="1"/>
              <a:t>hicimos</a:t>
            </a: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Invitación</a:t>
            </a:r>
            <a:endParaRPr lang="es-A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 err="1"/>
              <a:t>Rescatar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rostro</a:t>
            </a:r>
            <a:r>
              <a:rPr lang="pt-BR" sz="2400" dirty="0"/>
              <a:t> </a:t>
            </a:r>
            <a:r>
              <a:rPr lang="pt-BR" sz="2400" dirty="0" err="1"/>
              <a:t>del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que nos ha </a:t>
            </a:r>
            <a:r>
              <a:rPr lang="pt-BR" sz="2400" dirty="0" err="1"/>
              <a:t>hecho</a:t>
            </a:r>
            <a:endParaRPr lang="pt-BR" sz="2400" dirty="0"/>
          </a:p>
          <a:p>
            <a:r>
              <a:rPr lang="pt-BR" sz="2400" dirty="0"/>
              <a:t> Buscar a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que </a:t>
            </a:r>
            <a:r>
              <a:rPr lang="pt-BR" sz="2400" dirty="0" err="1"/>
              <a:t>también</a:t>
            </a:r>
            <a:r>
              <a:rPr lang="pt-BR" sz="2400" dirty="0"/>
              <a:t> </a:t>
            </a:r>
            <a:r>
              <a:rPr lang="pt-BR" sz="2400" dirty="0" err="1"/>
              <a:t>dice</a:t>
            </a:r>
            <a:r>
              <a:rPr lang="pt-BR" sz="2400" dirty="0"/>
              <a:t> "</a:t>
            </a:r>
            <a:r>
              <a:rPr lang="pt-BR" sz="2400" dirty="0" err="1"/>
              <a:t>nosotros</a:t>
            </a:r>
            <a:r>
              <a:rPr lang="pt-BR" sz="2400" dirty="0"/>
              <a:t>“: </a:t>
            </a:r>
          </a:p>
          <a:p>
            <a:r>
              <a:rPr lang="pt-BR" sz="2400" dirty="0"/>
              <a:t>"</a:t>
            </a:r>
            <a:r>
              <a:rPr lang="pt-BR" sz="2400" dirty="0" err="1"/>
              <a:t>Nosotros</a:t>
            </a:r>
            <a:r>
              <a:rPr lang="pt-BR" sz="2400" dirty="0"/>
              <a:t> </a:t>
            </a:r>
            <a:r>
              <a:rPr lang="pt-BR" sz="2400" dirty="0" err="1"/>
              <a:t>haremos</a:t>
            </a:r>
            <a:r>
              <a:rPr lang="pt-BR" sz="2400" dirty="0"/>
              <a:t> al humano a </a:t>
            </a:r>
            <a:r>
              <a:rPr lang="pt-BR" sz="2400" dirty="0" err="1"/>
              <a:t>nuestra</a:t>
            </a:r>
            <a:r>
              <a:rPr lang="pt-BR" sz="2400" dirty="0"/>
              <a:t> </a:t>
            </a:r>
            <a:r>
              <a:rPr lang="pt-BR" sz="2400" dirty="0" err="1"/>
              <a:t>imagen</a:t>
            </a:r>
            <a:r>
              <a:rPr lang="pt-BR" sz="2400" dirty="0"/>
              <a:t> y </a:t>
            </a:r>
            <a:r>
              <a:rPr lang="pt-BR" sz="2400" dirty="0" err="1"/>
              <a:t>semejanza</a:t>
            </a:r>
            <a:r>
              <a:rPr lang="pt-BR" sz="2400" dirty="0"/>
              <a:t>".</a:t>
            </a:r>
          </a:p>
          <a:p>
            <a:endParaRPr lang="pt-BR" sz="2400" dirty="0"/>
          </a:p>
          <a:p>
            <a:r>
              <a:rPr lang="pt-BR" sz="2400" dirty="0"/>
              <a:t>La </a:t>
            </a:r>
            <a:r>
              <a:rPr lang="pt-BR" sz="2400" dirty="0" err="1"/>
              <a:t>mejor</a:t>
            </a:r>
            <a:r>
              <a:rPr lang="pt-BR" sz="2400" dirty="0"/>
              <a:t> </a:t>
            </a:r>
            <a:r>
              <a:rPr lang="pt-BR" sz="2400" dirty="0" err="1"/>
              <a:t>protección</a:t>
            </a:r>
            <a:r>
              <a:rPr lang="pt-BR" sz="2400" dirty="0"/>
              <a:t> contra </a:t>
            </a:r>
            <a:r>
              <a:rPr lang="pt-BR" sz="2400" dirty="0" err="1"/>
              <a:t>los</a:t>
            </a:r>
            <a:r>
              <a:rPr lang="pt-BR" sz="2400" dirty="0"/>
              <a:t> </a:t>
            </a:r>
            <a:r>
              <a:rPr lang="pt-BR" sz="2400" dirty="0" err="1"/>
              <a:t>dioses</a:t>
            </a:r>
            <a:r>
              <a:rPr lang="pt-BR" sz="2400" dirty="0"/>
              <a:t> que </a:t>
            </a:r>
            <a:r>
              <a:rPr lang="pt-BR" sz="2400" dirty="0" err="1"/>
              <a:t>hicimos</a:t>
            </a:r>
            <a:r>
              <a:rPr lang="pt-BR" sz="2400" dirty="0"/>
              <a:t> es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Dios</a:t>
            </a:r>
            <a:r>
              <a:rPr lang="pt-BR" sz="2400" dirty="0"/>
              <a:t> que nos </a:t>
            </a:r>
            <a:r>
              <a:rPr lang="pt-BR" sz="2400" dirty="0" err="1"/>
              <a:t>hizo</a:t>
            </a:r>
            <a:r>
              <a:rPr lang="pt-BR" sz="2400" dirty="0"/>
              <a:t>” (Balmary, p. 80)</a:t>
            </a:r>
          </a:p>
          <a:p>
            <a:endParaRPr lang="es-A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K Kepler </a:t>
            </a:r>
            <a:r>
              <a:rPr lang="pt-BR" dirty="0" err="1"/>
              <a:t>Wondrace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6060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 </a:t>
            </a:r>
            <a:r>
              <a:rPr lang="pt-BR" dirty="0" err="1"/>
              <a:t>niño</a:t>
            </a:r>
            <a:r>
              <a:rPr lang="pt-BR" dirty="0"/>
              <a:t>	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s-ES" sz="2000" b="1" dirty="0"/>
              <a:t>El niño, Padre,</a:t>
            </a:r>
          </a:p>
          <a:p>
            <a:pPr>
              <a:buNone/>
            </a:pPr>
            <a:r>
              <a:rPr lang="es-ES" sz="2000" b="1" dirty="0"/>
              <a:t>sabe que no termina</a:t>
            </a:r>
          </a:p>
          <a:p>
            <a:pPr>
              <a:buNone/>
            </a:pPr>
            <a:r>
              <a:rPr lang="es-ES" sz="2000" b="1" dirty="0"/>
              <a:t>donde terminan sus brazos;</a:t>
            </a:r>
          </a:p>
          <a:p>
            <a:pPr>
              <a:buNone/>
            </a:pPr>
            <a:r>
              <a:rPr lang="es-ES" sz="2000" b="1" dirty="0"/>
              <a:t>de minuto a minuto</a:t>
            </a:r>
          </a:p>
          <a:p>
            <a:pPr>
              <a:buNone/>
            </a:pPr>
            <a:r>
              <a:rPr lang="es-ES" sz="2000" b="1" dirty="0"/>
              <a:t>se entrega,</a:t>
            </a:r>
          </a:p>
          <a:p>
            <a:pPr>
              <a:buNone/>
            </a:pPr>
            <a:r>
              <a:rPr lang="es-ES" sz="2000" b="1" dirty="0"/>
              <a:t>y se re-entrega,</a:t>
            </a:r>
          </a:p>
          <a:p>
            <a:pPr>
              <a:buNone/>
            </a:pPr>
            <a:r>
              <a:rPr lang="es-ES" sz="2000" b="1" dirty="0"/>
              <a:t>al abrazo interminable</a:t>
            </a:r>
          </a:p>
          <a:p>
            <a:pPr>
              <a:buNone/>
            </a:pPr>
            <a:r>
              <a:rPr lang="es-ES" sz="2000" b="1" dirty="0"/>
              <a:t>de un nosotros, cuna y lápida.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52700" y="2133600"/>
            <a:ext cx="6591300" cy="37782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2400" b="1" dirty="0"/>
              <a:t>Por eso</a:t>
            </a:r>
          </a:p>
          <a:p>
            <a:pPr>
              <a:buNone/>
            </a:pPr>
            <a:r>
              <a:rPr lang="es-ES" sz="2400" b="1" dirty="0" err="1"/>
              <a:t>vá</a:t>
            </a:r>
            <a:r>
              <a:rPr lang="es-ES" sz="2400" b="1" dirty="0"/>
              <a:t> para ti con la alegría</a:t>
            </a:r>
          </a:p>
          <a:p>
            <a:pPr>
              <a:buNone/>
            </a:pPr>
            <a:r>
              <a:rPr lang="es-ES" sz="2400" b="1" dirty="0"/>
              <a:t>de un ala</a:t>
            </a:r>
          </a:p>
          <a:p>
            <a:pPr>
              <a:buNone/>
            </a:pPr>
            <a:r>
              <a:rPr lang="es-ES" sz="2400" b="1" dirty="0"/>
              <a:t>que se extiende a la aurora,</a:t>
            </a:r>
          </a:p>
          <a:p>
            <a:pPr>
              <a:buNone/>
            </a:pPr>
            <a:r>
              <a:rPr lang="es-ES" sz="2400" b="1" dirty="0"/>
              <a:t>de una liebre</a:t>
            </a:r>
          </a:p>
          <a:p>
            <a:pPr>
              <a:buNone/>
            </a:pPr>
            <a:r>
              <a:rPr lang="es-ES" sz="2400" b="1" dirty="0"/>
              <a:t>que despliega un relámpago</a:t>
            </a:r>
          </a:p>
          <a:p>
            <a:pPr>
              <a:buNone/>
            </a:pPr>
            <a:r>
              <a:rPr lang="es-ES" sz="2400" b="1" dirty="0"/>
              <a:t>sobre la pradera</a:t>
            </a:r>
            <a:r>
              <a:rPr lang="pt-BR" sz="2400" b="1" dirty="0"/>
              <a:t>.</a:t>
            </a:r>
          </a:p>
          <a:p>
            <a:pPr>
              <a:buNone/>
            </a:pPr>
            <a:r>
              <a:rPr lang="pt-BR" sz="2400" b="1" dirty="0"/>
              <a:t>						</a:t>
            </a:r>
            <a:endParaRPr lang="pt-BR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3700" y="0"/>
          <a:ext cx="8489950" cy="636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lide" r:id="rId4" imgW="4517030" imgH="3389212" progId="PowerPoint.Slide.8">
                  <p:embed/>
                </p:oleObj>
              </mc:Choice>
              <mc:Fallback>
                <p:oleObj name="Slide" r:id="rId4" imgW="4517030" imgH="3389212" progId="PowerPoint.Slide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0"/>
                        <a:ext cx="8489950" cy="636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Lanch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8113" y="4646613"/>
            <a:ext cx="2949575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842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32398" y="980728"/>
            <a:ext cx="6591300" cy="3778250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He aqui</a:t>
            </a:r>
          </a:p>
          <a:p>
            <a:pPr marL="0" indent="0">
              <a:buNone/>
            </a:pPr>
            <a:r>
              <a:rPr lang="pt-BR" b="1" dirty="0" err="1"/>
              <a:t>en</a:t>
            </a:r>
            <a:r>
              <a:rPr lang="pt-BR" b="1" dirty="0"/>
              <a:t> </a:t>
            </a:r>
            <a:r>
              <a:rPr lang="pt-BR" b="1" dirty="0" err="1"/>
              <a:t>la</a:t>
            </a:r>
            <a:r>
              <a:rPr lang="pt-BR" b="1" dirty="0"/>
              <a:t> piscina azul</a:t>
            </a:r>
          </a:p>
          <a:p>
            <a:pPr marL="0" indent="0">
              <a:buNone/>
            </a:pPr>
            <a:r>
              <a:rPr lang="pt-BR" b="1" dirty="0"/>
              <a:t>de </a:t>
            </a:r>
            <a:r>
              <a:rPr lang="pt-BR" b="1" dirty="0" err="1"/>
              <a:t>la</a:t>
            </a:r>
            <a:r>
              <a:rPr lang="pt-BR" b="1" dirty="0"/>
              <a:t> vida,</a:t>
            </a:r>
          </a:p>
          <a:p>
            <a:pPr marL="0" indent="0">
              <a:buNone/>
            </a:pPr>
            <a:r>
              <a:rPr lang="pt-BR" b="1" dirty="0"/>
              <a:t>donde </a:t>
            </a:r>
            <a:r>
              <a:rPr lang="pt-BR" b="1" dirty="0" err="1"/>
              <a:t>los</a:t>
            </a:r>
            <a:r>
              <a:rPr lang="pt-BR" b="1" dirty="0"/>
              <a:t> </a:t>
            </a:r>
            <a:r>
              <a:rPr lang="pt-BR" b="1" dirty="0" err="1"/>
              <a:t>margenes</a:t>
            </a:r>
            <a:r>
              <a:rPr lang="pt-BR" b="1" dirty="0"/>
              <a:t> </a:t>
            </a:r>
            <a:r>
              <a:rPr lang="pt-BR" b="1" dirty="0" err="1"/>
              <a:t>son</a:t>
            </a:r>
            <a:r>
              <a:rPr lang="pt-BR" b="1" dirty="0"/>
              <a:t> indefinidos,</a:t>
            </a:r>
          </a:p>
          <a:p>
            <a:pPr marL="0" indent="0">
              <a:buNone/>
            </a:pPr>
            <a:r>
              <a:rPr lang="pt-BR" b="1" dirty="0"/>
              <a:t>e </a:t>
            </a:r>
            <a:r>
              <a:rPr lang="pt-BR" b="1" dirty="0" err="1"/>
              <a:t>los</a:t>
            </a:r>
            <a:r>
              <a:rPr lang="pt-BR" b="1" dirty="0"/>
              <a:t> </a:t>
            </a:r>
            <a:r>
              <a:rPr lang="pt-BR" b="1" dirty="0" err="1"/>
              <a:t>árboles</a:t>
            </a:r>
            <a:r>
              <a:rPr lang="pt-BR" b="1" dirty="0"/>
              <a:t>, que </a:t>
            </a:r>
            <a:r>
              <a:rPr lang="pt-BR" b="1" dirty="0" err="1"/>
              <a:t>crecen</a:t>
            </a:r>
            <a:r>
              <a:rPr lang="pt-BR" b="1" dirty="0"/>
              <a:t> </a:t>
            </a:r>
            <a:r>
              <a:rPr lang="pt-BR" b="1" dirty="0" err="1"/>
              <a:t>en</a:t>
            </a:r>
            <a:r>
              <a:rPr lang="pt-BR" b="1" dirty="0"/>
              <a:t> </a:t>
            </a:r>
            <a:r>
              <a:rPr lang="pt-BR" b="1" dirty="0" err="1"/>
              <a:t>ellos</a:t>
            </a:r>
            <a:r>
              <a:rPr lang="pt-BR" b="1" dirty="0"/>
              <a:t>,</a:t>
            </a:r>
          </a:p>
          <a:p>
            <a:pPr marL="0" indent="0">
              <a:buNone/>
            </a:pPr>
            <a:r>
              <a:rPr lang="pt-BR" b="1" dirty="0" err="1"/>
              <a:t>projectan</a:t>
            </a:r>
            <a:r>
              <a:rPr lang="pt-BR" b="1" dirty="0"/>
              <a:t> sus sombras</a:t>
            </a:r>
          </a:p>
          <a:p>
            <a:pPr marL="0" indent="0">
              <a:buNone/>
            </a:pPr>
            <a:r>
              <a:rPr lang="pt-BR" b="1" dirty="0"/>
              <a:t>mas </a:t>
            </a:r>
            <a:r>
              <a:rPr lang="pt-BR" b="1" dirty="0" err="1"/>
              <a:t>allá</a:t>
            </a:r>
            <a:r>
              <a:rPr lang="pt-BR" b="1" dirty="0"/>
              <a:t> </a:t>
            </a:r>
            <a:r>
              <a:rPr lang="pt-BR" b="1" dirty="0" err="1"/>
              <a:t>del</a:t>
            </a:r>
            <a:r>
              <a:rPr lang="pt-BR" b="1" dirty="0"/>
              <a:t> </a:t>
            </a:r>
            <a:r>
              <a:rPr lang="pt-BR" b="1" dirty="0" err="1"/>
              <a:t>yo</a:t>
            </a:r>
            <a:r>
              <a:rPr lang="pt-BR" b="1" dirty="0"/>
              <a:t> y </a:t>
            </a:r>
            <a:r>
              <a:rPr lang="pt-BR" b="1" dirty="0" err="1"/>
              <a:t>del</a:t>
            </a:r>
            <a:r>
              <a:rPr lang="pt-BR" b="1" dirty="0"/>
              <a:t> </a:t>
            </a:r>
            <a:r>
              <a:rPr lang="pt-BR" b="1" dirty="0" err="1"/>
              <a:t>tú</a:t>
            </a:r>
            <a:r>
              <a:rPr lang="pt-BR" b="1" dirty="0"/>
              <a:t>,</a:t>
            </a:r>
          </a:p>
          <a:p>
            <a:pPr marL="0" indent="0">
              <a:buNone/>
            </a:pPr>
            <a:r>
              <a:rPr lang="pt-BR" b="1" dirty="0"/>
              <a:t>hasta donde </a:t>
            </a:r>
            <a:r>
              <a:rPr lang="pt-BR" b="1" dirty="0" err="1"/>
              <a:t>el</a:t>
            </a:r>
            <a:r>
              <a:rPr lang="pt-BR" b="1" dirty="0"/>
              <a:t> sol es uno,</a:t>
            </a:r>
          </a:p>
          <a:p>
            <a:pPr marL="0" indent="0">
              <a:buNone/>
            </a:pPr>
            <a:r>
              <a:rPr lang="pt-BR" b="1" dirty="0"/>
              <a:t>y </a:t>
            </a:r>
            <a:r>
              <a:rPr lang="pt-BR" b="1" dirty="0" err="1"/>
              <a:t>la</a:t>
            </a:r>
            <a:r>
              <a:rPr lang="pt-BR" b="1" dirty="0"/>
              <a:t> </a:t>
            </a:r>
            <a:r>
              <a:rPr lang="pt-BR" b="1" dirty="0" err="1"/>
              <a:t>claridad</a:t>
            </a:r>
            <a:r>
              <a:rPr lang="pt-BR" b="1" dirty="0"/>
              <a:t> de </a:t>
            </a:r>
            <a:r>
              <a:rPr lang="pt-BR" b="1" dirty="0" err="1"/>
              <a:t>la</a:t>
            </a:r>
            <a:r>
              <a:rPr lang="pt-BR" b="1" dirty="0"/>
              <a:t> </a:t>
            </a:r>
            <a:r>
              <a:rPr lang="pt-BR" b="1" dirty="0" err="1"/>
              <a:t>luna</a:t>
            </a:r>
            <a:endParaRPr lang="pt-BR" b="1" dirty="0"/>
          </a:p>
          <a:p>
            <a:pPr marL="0" indent="0">
              <a:buNone/>
            </a:pPr>
            <a:r>
              <a:rPr lang="pt-BR" b="1" dirty="0"/>
              <a:t> abriga </a:t>
            </a:r>
            <a:r>
              <a:rPr lang="pt-BR" b="1" dirty="0" err="1"/>
              <a:t>los</a:t>
            </a:r>
            <a:r>
              <a:rPr lang="pt-BR" b="1" dirty="0"/>
              <a:t> caídos. </a:t>
            </a:r>
          </a:p>
          <a:p>
            <a:pPr marL="0" indent="0">
              <a:buNone/>
            </a:pPr>
            <a:r>
              <a:rPr lang="pt-BR" b="1" dirty="0"/>
              <a:t>			Armindo Trevisan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20175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Ejercicio</a:t>
            </a:r>
            <a:r>
              <a:rPr lang="pt-BR" dirty="0"/>
              <a:t> 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000" dirty="0" err="1"/>
              <a:t>Hacer</a:t>
            </a:r>
            <a:r>
              <a:rPr lang="pt-BR" sz="2000" dirty="0"/>
              <a:t> </a:t>
            </a:r>
            <a:r>
              <a:rPr lang="pt-BR" sz="2000" dirty="0" err="1"/>
              <a:t>un</a:t>
            </a:r>
            <a:r>
              <a:rPr lang="pt-BR" sz="2000" dirty="0"/>
              <a:t> </a:t>
            </a:r>
            <a:r>
              <a:rPr lang="pt-BR" sz="2000" dirty="0" err="1"/>
              <a:t>anti-salmo</a:t>
            </a:r>
            <a:r>
              <a:rPr lang="pt-BR" sz="2000" dirty="0"/>
              <a:t> de </a:t>
            </a:r>
            <a:r>
              <a:rPr lang="pt-BR" sz="2000" dirty="0" err="1"/>
              <a:t>la</a:t>
            </a:r>
            <a:r>
              <a:rPr lang="pt-BR" sz="2000" dirty="0"/>
              <a:t> </a:t>
            </a:r>
            <a:r>
              <a:rPr lang="pt-BR" sz="2000" dirty="0" err="1"/>
              <a:t>situación</a:t>
            </a:r>
            <a:r>
              <a:rPr lang="pt-BR" sz="2000" dirty="0"/>
              <a:t> </a:t>
            </a:r>
            <a:r>
              <a:rPr lang="pt-BR" sz="2000" dirty="0" err="1"/>
              <a:t>actual</a:t>
            </a:r>
            <a:r>
              <a:rPr lang="pt-BR" sz="2000" dirty="0"/>
              <a:t>:</a:t>
            </a:r>
          </a:p>
          <a:p>
            <a:endParaRPr lang="pt-BR" sz="2000" dirty="0"/>
          </a:p>
          <a:p>
            <a:r>
              <a:rPr lang="pt-BR" sz="2000" dirty="0"/>
              <a:t>"Mi </a:t>
            </a:r>
            <a:r>
              <a:rPr lang="pt-BR" sz="2000" dirty="0" err="1"/>
              <a:t>yo</a:t>
            </a:r>
            <a:r>
              <a:rPr lang="pt-BR" sz="2000" dirty="0"/>
              <a:t>:</a:t>
            </a:r>
          </a:p>
          <a:p>
            <a:r>
              <a:rPr lang="pt-BR" sz="2000" dirty="0"/>
              <a:t>Mis </a:t>
            </a:r>
            <a:r>
              <a:rPr lang="pt-BR" sz="2000" dirty="0" err="1"/>
              <a:t>ojos</a:t>
            </a:r>
            <a:r>
              <a:rPr lang="pt-BR" sz="2000" dirty="0"/>
              <a:t> </a:t>
            </a:r>
            <a:r>
              <a:rPr lang="pt-BR" sz="2000" dirty="0" err="1"/>
              <a:t>son</a:t>
            </a:r>
            <a:r>
              <a:rPr lang="pt-BR" sz="2000" dirty="0"/>
              <a:t> altivos (</a:t>
            </a:r>
            <a:r>
              <a:rPr lang="pt-BR" sz="2000" dirty="0" err="1"/>
              <a:t>ojo</a:t>
            </a:r>
            <a:r>
              <a:rPr lang="pt-BR" sz="2000" dirty="0"/>
              <a:t> </a:t>
            </a:r>
            <a:r>
              <a:rPr lang="pt-BR" sz="2000" dirty="0" err="1"/>
              <a:t>hacia</a:t>
            </a:r>
            <a:r>
              <a:rPr lang="pt-BR" sz="2000" dirty="0"/>
              <a:t> </a:t>
            </a:r>
            <a:r>
              <a:rPr lang="pt-BR" sz="2000" dirty="0" err="1"/>
              <a:t>abajo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la</a:t>
            </a:r>
            <a:r>
              <a:rPr lang="pt-BR" sz="2000" dirty="0"/>
              <a:t> </a:t>
            </a:r>
            <a:r>
              <a:rPr lang="pt-BR" sz="2000" dirty="0" err="1"/>
              <a:t>dirección</a:t>
            </a:r>
            <a:r>
              <a:rPr lang="pt-BR" sz="2000" dirty="0"/>
              <a:t> de </a:t>
            </a:r>
            <a:r>
              <a:rPr lang="pt-BR" sz="2000" dirty="0" err="1"/>
              <a:t>los</a:t>
            </a:r>
            <a:r>
              <a:rPr lang="pt-BR" sz="2000" dirty="0"/>
              <a:t> </a:t>
            </a:r>
            <a:r>
              <a:rPr lang="pt-BR" sz="2000" dirty="0" err="1"/>
              <a:t>demás</a:t>
            </a:r>
            <a:r>
              <a:rPr lang="pt-BR" sz="2000" dirty="0"/>
              <a:t>)</a:t>
            </a:r>
          </a:p>
          <a:p>
            <a:r>
              <a:rPr lang="pt-BR" sz="2000" dirty="0"/>
              <a:t>Y </a:t>
            </a:r>
            <a:r>
              <a:rPr lang="pt-BR" sz="2000" dirty="0" err="1"/>
              <a:t>elijo</a:t>
            </a:r>
            <a:r>
              <a:rPr lang="pt-BR" sz="2000" dirty="0"/>
              <a:t> cosas </a:t>
            </a:r>
            <a:r>
              <a:rPr lang="pt-BR" sz="2000" dirty="0" err="1"/>
              <a:t>muy</a:t>
            </a:r>
            <a:r>
              <a:rPr lang="pt-BR" sz="2000" dirty="0"/>
              <a:t> grandes y </a:t>
            </a:r>
            <a:r>
              <a:rPr lang="pt-BR" sz="2000" dirty="0" err="1"/>
              <a:t>muy</a:t>
            </a:r>
            <a:r>
              <a:rPr lang="pt-BR" sz="2000" dirty="0"/>
              <a:t> </a:t>
            </a:r>
            <a:r>
              <a:rPr lang="pt-BR" sz="2000" dirty="0" err="1"/>
              <a:t>difíciles</a:t>
            </a:r>
            <a:r>
              <a:rPr lang="pt-BR" sz="2000" dirty="0"/>
              <a:t> para </a:t>
            </a:r>
            <a:r>
              <a:rPr lang="pt-BR" sz="2000" dirty="0" err="1"/>
              <a:t>mí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Entonces</a:t>
            </a:r>
            <a:r>
              <a:rPr lang="pt-BR" sz="2000" dirty="0"/>
              <a:t>, es lógico, </a:t>
            </a:r>
            <a:r>
              <a:rPr lang="pt-BR" sz="2000" dirty="0" err="1"/>
              <a:t>estoy</a:t>
            </a:r>
            <a:r>
              <a:rPr lang="pt-BR" sz="2000" dirty="0"/>
              <a:t> agitada e intranquila, </a:t>
            </a:r>
            <a:r>
              <a:rPr lang="pt-BR" sz="2000" dirty="0" err="1"/>
              <a:t>eso</a:t>
            </a:r>
            <a:r>
              <a:rPr lang="pt-BR" sz="2000" dirty="0"/>
              <a:t> </a:t>
            </a:r>
            <a:r>
              <a:rPr lang="pt-BR" sz="2000" dirty="0" err="1"/>
              <a:t>viene</a:t>
            </a:r>
            <a:r>
              <a:rPr lang="pt-BR" sz="2000" dirty="0"/>
              <a:t> por si.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Grupo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b="1" dirty="0"/>
              <a:t>¿</a:t>
            </a:r>
            <a:r>
              <a:rPr lang="pt-BR" sz="2000" b="1" dirty="0" err="1"/>
              <a:t>Cómo</a:t>
            </a:r>
            <a:r>
              <a:rPr lang="pt-BR" sz="2000" b="1" dirty="0"/>
              <a:t> </a:t>
            </a:r>
            <a:r>
              <a:rPr lang="pt-BR" sz="2000" b="1" dirty="0" err="1"/>
              <a:t>he</a:t>
            </a:r>
            <a:r>
              <a:rPr lang="pt-BR" sz="2000" b="1" dirty="0"/>
              <a:t> manejado </a:t>
            </a:r>
            <a:r>
              <a:rPr lang="pt-BR" sz="2000" b="1" dirty="0" err="1"/>
              <a:t>la</a:t>
            </a:r>
            <a:r>
              <a:rPr lang="pt-BR" sz="2000" b="1" dirty="0"/>
              <a:t> vida?</a:t>
            </a:r>
          </a:p>
          <a:p>
            <a:endParaRPr lang="pt-BR" sz="2000" b="1" dirty="0"/>
          </a:p>
          <a:p>
            <a:r>
              <a:rPr lang="pt-BR" sz="2000" b="1" dirty="0"/>
              <a:t>¿Me </a:t>
            </a:r>
            <a:r>
              <a:rPr lang="pt-BR" sz="2000" b="1" dirty="0" err="1"/>
              <a:t>dejo</a:t>
            </a:r>
            <a:r>
              <a:rPr lang="pt-BR" sz="2000" b="1" dirty="0"/>
              <a:t> </a:t>
            </a:r>
            <a:r>
              <a:rPr lang="pt-BR" sz="2000" b="1" dirty="0"/>
              <a:t>ministrar por </a:t>
            </a:r>
            <a:r>
              <a:rPr lang="pt-BR" sz="2000" b="1" dirty="0" err="1"/>
              <a:t>un</a:t>
            </a:r>
            <a:r>
              <a:rPr lang="pt-BR" sz="2000" b="1" dirty="0"/>
              <a:t> </a:t>
            </a:r>
            <a:r>
              <a:rPr lang="pt-BR" sz="2000" b="1" dirty="0" err="1"/>
              <a:t>niño</a:t>
            </a:r>
            <a:r>
              <a:rPr lang="pt-BR" sz="2000" b="1" dirty="0"/>
              <a:t> (interno y externo)?</a:t>
            </a:r>
          </a:p>
          <a:p>
            <a:endParaRPr lang="pt-BR" sz="2000" b="1" dirty="0"/>
          </a:p>
          <a:p>
            <a:r>
              <a:rPr lang="pt-BR" sz="2000" b="1" dirty="0"/>
              <a:t>¿</a:t>
            </a:r>
            <a:r>
              <a:rPr lang="pt-BR" sz="2000" b="1" dirty="0" err="1"/>
              <a:t>Cómo</a:t>
            </a:r>
            <a:r>
              <a:rPr lang="pt-BR" sz="2000" b="1" dirty="0"/>
              <a:t> </a:t>
            </a:r>
            <a:r>
              <a:rPr lang="pt-BR" sz="2000" b="1" dirty="0" err="1"/>
              <a:t>he</a:t>
            </a:r>
            <a:r>
              <a:rPr lang="pt-BR" sz="2000" b="1" dirty="0"/>
              <a:t> manejado </a:t>
            </a:r>
            <a:r>
              <a:rPr lang="pt-BR" sz="2000" b="1" dirty="0" err="1"/>
              <a:t>las</a:t>
            </a:r>
            <a:r>
              <a:rPr lang="pt-BR" sz="2000" b="1" dirty="0"/>
              <a:t> faltas (de certezas, de </a:t>
            </a:r>
            <a:r>
              <a:rPr lang="pt-BR" sz="2000" b="1" dirty="0" err="1"/>
              <a:t>respuestas</a:t>
            </a:r>
            <a:r>
              <a:rPr lang="pt-BR" sz="2000" b="1" dirty="0"/>
              <a:t>?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Fréname, Señor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r>
              <a:rPr lang="es-AR" dirty="0"/>
              <a:t>Cushing </a:t>
            </a:r>
            <a:r>
              <a:rPr lang="es-AR" dirty="0" err="1"/>
              <a:t>apud</a:t>
            </a:r>
            <a:r>
              <a:rPr lang="es-AR" dirty="0"/>
              <a:t> </a:t>
            </a:r>
            <a:r>
              <a:rPr lang="es-AR" dirty="0" err="1"/>
              <a:t>Zandrino</a:t>
            </a:r>
            <a:r>
              <a:rPr lang="es-AR" dirty="0"/>
              <a:t>, 2016, p. 91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  <p:extLst>
      <p:ext uri="{BB962C8B-B14F-4D97-AF65-F5344CB8AC3E}">
        <p14:creationId xmlns:p14="http://schemas.microsoft.com/office/powerpoint/2010/main" val="3035182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criança não tem medo de morrer: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340768"/>
            <a:ext cx="7924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err="1"/>
              <a:t>ei-la</a:t>
            </a:r>
            <a:endParaRPr lang="pt-BR" dirty="0"/>
          </a:p>
          <a:p>
            <a:pPr>
              <a:buNone/>
            </a:pPr>
            <a:r>
              <a:rPr lang="pt-BR" dirty="0"/>
              <a:t>na piscina azul</a:t>
            </a:r>
          </a:p>
          <a:p>
            <a:pPr>
              <a:buNone/>
            </a:pPr>
            <a:r>
              <a:rPr lang="pt-BR" dirty="0"/>
              <a:t>da vida,</a:t>
            </a:r>
          </a:p>
          <a:p>
            <a:pPr>
              <a:buNone/>
            </a:pPr>
            <a:r>
              <a:rPr lang="pt-BR" dirty="0"/>
              <a:t>onde as margens são indefinidas,</a:t>
            </a:r>
          </a:p>
          <a:p>
            <a:pPr>
              <a:buNone/>
            </a:pPr>
            <a:r>
              <a:rPr lang="pt-BR" dirty="0"/>
              <a:t>e as árvores, que crescem nelas,</a:t>
            </a:r>
          </a:p>
          <a:p>
            <a:pPr>
              <a:buNone/>
            </a:pPr>
            <a:r>
              <a:rPr lang="pt-BR" dirty="0"/>
              <a:t>projetam suas sombras</a:t>
            </a:r>
          </a:p>
          <a:p>
            <a:pPr>
              <a:buNone/>
            </a:pPr>
            <a:r>
              <a:rPr lang="pt-BR" dirty="0"/>
              <a:t>além do eu e do tu,</a:t>
            </a:r>
          </a:p>
          <a:p>
            <a:pPr>
              <a:buNone/>
            </a:pPr>
            <a:r>
              <a:rPr lang="pt-BR" dirty="0"/>
              <a:t>até onde o sol é um,</a:t>
            </a:r>
          </a:p>
          <a:p>
            <a:pPr>
              <a:buNone/>
            </a:pPr>
            <a:r>
              <a:rPr lang="pt-BR" dirty="0"/>
              <a:t>e o clarão da lua</a:t>
            </a:r>
          </a:p>
          <a:p>
            <a:pPr>
              <a:buNone/>
            </a:pPr>
            <a:r>
              <a:rPr lang="pt-BR" dirty="0"/>
              <a:t> acolhe os bêbados.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 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Colocar seu próprio nome no último versículo:</a:t>
            </a:r>
          </a:p>
          <a:p>
            <a:endParaRPr lang="pt-BR" dirty="0"/>
          </a:p>
          <a:p>
            <a:pPr>
              <a:buNone/>
            </a:pPr>
            <a:r>
              <a:rPr lang="pt-BR" dirty="0"/>
              <a:t>“Espera, ó Karin, no SENHOR,</a:t>
            </a:r>
          </a:p>
          <a:p>
            <a:pPr>
              <a:buNone/>
            </a:pPr>
            <a:r>
              <a:rPr lang="pt-BR" dirty="0"/>
              <a:t>	desde agora e para sempre”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925144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KOVACS, Kenneth E. </a:t>
            </a:r>
            <a:r>
              <a:rPr lang="pt-BR" i="1" dirty="0"/>
              <a:t>The </a:t>
            </a:r>
            <a:r>
              <a:rPr lang="pt-BR" i="1" dirty="0" err="1"/>
              <a:t>relational</a:t>
            </a:r>
            <a:r>
              <a:rPr lang="pt-BR" i="1" dirty="0"/>
              <a:t> </a:t>
            </a:r>
            <a:r>
              <a:rPr lang="pt-BR" i="1" dirty="0" err="1"/>
              <a:t>Theology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James E. Loder. </a:t>
            </a:r>
            <a:br>
              <a:rPr lang="pt-BR" i="1" dirty="0"/>
            </a:br>
            <a:r>
              <a:rPr lang="pt-BR" i="1" dirty="0"/>
              <a:t>Nova Iorque: Peter Lang, 2011.</a:t>
            </a:r>
            <a:endParaRPr lang="pt-BR" dirty="0"/>
          </a:p>
          <a:p>
            <a:r>
              <a:rPr lang="pt-BR" dirty="0"/>
              <a:t>LODER, James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logic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spirit</a:t>
            </a:r>
            <a:r>
              <a:rPr lang="pt-BR" dirty="0"/>
              <a:t>. San Francisco: </a:t>
            </a:r>
            <a:r>
              <a:rPr lang="pt-BR" dirty="0" err="1"/>
              <a:t>Jossey</a:t>
            </a:r>
            <a:r>
              <a:rPr lang="pt-BR" dirty="0"/>
              <a:t> </a:t>
            </a:r>
            <a:r>
              <a:rPr lang="pt-BR" dirty="0" err="1"/>
              <a:t>Bass</a:t>
            </a:r>
            <a:r>
              <a:rPr lang="pt-BR" dirty="0"/>
              <a:t>, 1998.</a:t>
            </a:r>
          </a:p>
          <a:p>
            <a:r>
              <a:rPr lang="pt-BR" dirty="0"/>
              <a:t>WINNICOTT, 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D.W. </a:t>
            </a:r>
            <a:r>
              <a:rPr lang="pt-BR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criança e seu mundo. 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Rio de Janeiro: </a:t>
            </a:r>
            <a:r>
              <a:rPr lang="pt-BR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Zahar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1966.</a:t>
            </a:r>
          </a:p>
          <a:p>
            <a:r>
              <a:rPr lang="pt-BR" dirty="0"/>
              <a:t>WONDRACEK; REHBEIN; CARTELL. Desenvolvimento humano na lógica do espírito: uma introdução às ideias de James E. Loder. Joinville: Grafar, 2012.</a:t>
            </a:r>
          </a:p>
          <a:p>
            <a:r>
              <a:rPr lang="pt-PT" dirty="0"/>
              <a:t>_______ </a:t>
            </a:r>
            <a:r>
              <a:rPr lang="pt-PT" i="1" dirty="0"/>
              <a:t>Ser nascido na Vida: </a:t>
            </a:r>
            <a:r>
              <a:rPr lang="pt-PT" dirty="0"/>
              <a:t>A fenomenologia de Michel Henry e sua contribuição para a clínica. Tese de doutorado (2010). São Leopoldo: Escola Superior de Teologia.</a:t>
            </a:r>
          </a:p>
          <a:p>
            <a:r>
              <a:rPr lang="pt-PT" dirty="0"/>
              <a:t>_______ A criança como chave hermenêutica. In: FASSONI, k. Et alii. </a:t>
            </a:r>
            <a:r>
              <a:rPr lang="pt-PT" i="1" dirty="0"/>
              <a:t>Uma criança os guiará</a:t>
            </a:r>
            <a:r>
              <a:rPr lang="pt-PT" dirty="0"/>
              <a:t>. Viçosa: Ultimato, 2009.</a:t>
            </a:r>
          </a:p>
          <a:p>
            <a:endParaRPr lang="pt-PT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pt-BR"/>
              <a:t>K Kepler Wondracek</a:t>
            </a:r>
            <a:endParaRPr lang="pt-BR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7245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pt-BR" sz="2000" b="1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pt-BR" sz="2000" b="1" i="1" dirty="0">
                <a:solidFill>
                  <a:schemeClr val="bg1"/>
                </a:solidFill>
              </a:rPr>
              <a:t>Se não fosse a esperança de que me aguardas com a mesa posta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>
                <a:solidFill>
                  <a:schemeClr val="bg1"/>
                </a:solidFill>
              </a:rPr>
              <a:t>o que seria de mim eu não sei.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i="1" dirty="0"/>
          </a:p>
          <a:p>
            <a:pPr>
              <a:lnSpc>
                <a:spcPct val="80000"/>
              </a:lnSpc>
              <a:buFontTx/>
              <a:buNone/>
            </a:pPr>
            <a:endParaRPr lang="pt-BR" sz="2000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Sem o Teu Nome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a claridade do mundo não me hospeda,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é crua luz </a:t>
            </a:r>
            <a:r>
              <a:rPr lang="pt-BR" sz="2000" b="1" i="1" dirty="0" err="1"/>
              <a:t>crestante</a:t>
            </a:r>
            <a:r>
              <a:rPr lang="pt-BR" sz="2000" b="1" i="1" dirty="0"/>
              <a:t> sobre ais.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Eu necessito por detrás do sol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do calor que não se põe e tem gerado meus sonhos,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na mais fechada noite, fulgurantes lâmpadas.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Porque acima e abaixo e ao redor do que existe permaneces,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eu repouso meu rosto nesta areia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contemplando as formigas, envelhecendo em paz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como envelhece o que é de amoroso dono.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O mar é tão pequenino diante do que eu choraria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se não fosses meu Pai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Ó Deus, ainda assim não é sem temor que Te amo,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b="1" i="1" dirty="0"/>
              <a:t>nem sem medo.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pt-BR" sz="2000" dirty="0"/>
            </a:br>
            <a:r>
              <a:rPr lang="pt-BR" sz="2000" dirty="0"/>
              <a:t>	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dirty="0" err="1"/>
              <a:t>Vengan</a:t>
            </a:r>
            <a:r>
              <a:rPr lang="pt-BR" dirty="0"/>
              <a:t> a </a:t>
            </a:r>
            <a:r>
              <a:rPr lang="pt-BR" dirty="0" err="1"/>
              <a:t>mí</a:t>
            </a:r>
            <a:r>
              <a:rPr lang="pt-BR" dirty="0"/>
              <a:t> "</a:t>
            </a:r>
            <a:br>
              <a:rPr lang="pt-BR" dirty="0"/>
            </a:br>
            <a:endParaRPr lang="pt-BR" dirty="0"/>
          </a:p>
        </p:txBody>
      </p:sp>
      <p:pic>
        <p:nvPicPr>
          <p:cNvPr id="8" name="Espaço Reservado para Conteúdo 7" descr="Nolde Kin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7" y="2433953"/>
            <a:ext cx="4409064" cy="3674220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843644" y="61436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Emil </a:t>
            </a:r>
            <a:r>
              <a:rPr lang="pt-BR" dirty="0" err="1"/>
              <a:t>Nolde</a:t>
            </a:r>
            <a:endParaRPr lang="pt-B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Consequências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pt-BR" sz="2400" dirty="0"/>
              <a:t> </a:t>
            </a:r>
            <a:r>
              <a:rPr lang="pt-BR" sz="2400" b="1" dirty="0"/>
              <a:t>“Os homens são substituídos por abstrações, entidades econômicas, lucros e dinheiro. Os homens são tratados matematicamente, </a:t>
            </a:r>
            <a:r>
              <a:rPr lang="pt-BR" sz="2400" b="1" dirty="0" err="1"/>
              <a:t>informaticamente</a:t>
            </a:r>
            <a:r>
              <a:rPr lang="pt-BR" sz="2400" b="1" dirty="0"/>
              <a:t>, estatisticamente, contados como animais, sendo tidos em menor apreço do que estes”. Michel Henry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pt-BR" sz="1800" dirty="0"/>
              <a:t>HENRY, </a:t>
            </a:r>
            <a:r>
              <a:rPr lang="pt-BR" sz="1800" i="1" dirty="0"/>
              <a:t>Eu sou a verdade, </a:t>
            </a:r>
            <a:r>
              <a:rPr lang="pt-BR" sz="1800" dirty="0"/>
              <a:t>1998, p. 277.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sz="280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  <p:pic>
        <p:nvPicPr>
          <p:cNvPr id="9221" name="Picture 5" descr="Semead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9324975" cy="3363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Esperar em Deus na hora da morte (</a:t>
            </a:r>
            <a:r>
              <a:rPr lang="pt-BR" dirty="0" err="1"/>
              <a:t>Oskar</a:t>
            </a:r>
            <a:r>
              <a:rPr lang="pt-BR" dirty="0"/>
              <a:t> Pfister)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5257800"/>
          </a:xfrm>
        </p:spPr>
        <p:txBody>
          <a:bodyPr>
            <a:normAutofit/>
          </a:bodyPr>
          <a:lstStyle/>
          <a:p>
            <a:r>
              <a:rPr lang="pt-BR" dirty="0"/>
              <a:t>N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domingo de Páscoa, ele é chamado ao leito de um homem moribundo. </a:t>
            </a:r>
            <a:r>
              <a:rPr lang="pt-BR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filhinha, 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alheia ao estado do pai</a:t>
            </a:r>
            <a:r>
              <a:rPr lang="pt-BR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brinca sobre o leito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Lá fora, os sinos repicam; lá dentro, Pfister lê os textos pascais, enfatizando as palavras “Jesus vive, e nós também viveremos”. </a:t>
            </a:r>
            <a:r>
              <a:rPr lang="pt-BR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moribundo abre seus olhos e diz “Esta é minha esperança”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e, olhando para sua esposa, pede-lhe que sempre se lembre desta verdade. </a:t>
            </a:r>
          </a:p>
          <a:p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Pfister comenta que nunca a mensagem da Páscoa foi mais significativa do que naquela manhã, e que a cada ano os sinos da Páscoa o convidam a recordar-se desta esperança. (</a:t>
            </a:r>
            <a:r>
              <a:rPr lang="pt-BR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Wondracek</a:t>
            </a:r>
            <a:r>
              <a:rPr lang="pt-B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2005)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Kepler Wondracek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Base: </a:t>
            </a:r>
            <a:r>
              <a:rPr lang="pt-BR" dirty="0" err="1"/>
              <a:t>Mt</a:t>
            </a:r>
            <a:r>
              <a:rPr lang="pt-BR" dirty="0"/>
              <a:t>. 18.1-5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pt-BR" sz="2400" b="1" dirty="0"/>
          </a:p>
          <a:p>
            <a:r>
              <a:rPr lang="pt-BR" sz="2400" b="1" dirty="0" err="1"/>
              <a:t>Jesús</a:t>
            </a:r>
            <a:r>
              <a:rPr lang="pt-BR" sz="2400" b="1" dirty="0"/>
              <a:t> </a:t>
            </a:r>
            <a:r>
              <a:rPr lang="pt-BR" sz="2400" b="1" dirty="0" err="1"/>
              <a:t>colocó</a:t>
            </a:r>
            <a:r>
              <a:rPr lang="pt-BR" sz="2400" b="1" dirty="0"/>
              <a:t> al </a:t>
            </a:r>
            <a:r>
              <a:rPr lang="pt-BR" sz="2400" b="1" dirty="0" err="1"/>
              <a:t>niño</a:t>
            </a:r>
            <a:r>
              <a:rPr lang="pt-BR" sz="2400" b="1" dirty="0"/>
              <a:t> </a:t>
            </a:r>
            <a:r>
              <a:rPr lang="pt-BR" sz="2400" b="1" dirty="0" err="1"/>
              <a:t>en</a:t>
            </a:r>
            <a:r>
              <a:rPr lang="pt-BR" sz="2400" b="1" dirty="0"/>
              <a:t> </a:t>
            </a:r>
            <a:r>
              <a:rPr lang="pt-BR" sz="2400" b="1" dirty="0" err="1"/>
              <a:t>el</a:t>
            </a:r>
            <a:r>
              <a:rPr lang="pt-BR" sz="2400" b="1" dirty="0"/>
              <a:t> </a:t>
            </a:r>
            <a:r>
              <a:rPr lang="pt-BR" sz="2400" b="1" dirty="0" err="1"/>
              <a:t>medio</a:t>
            </a:r>
            <a:r>
              <a:rPr lang="pt-BR" sz="2400" b="1" dirty="0"/>
              <a:t> para una </a:t>
            </a:r>
            <a:r>
              <a:rPr lang="pt-BR" sz="2400" b="1" dirty="0" err="1"/>
              <a:t>reflexión</a:t>
            </a:r>
            <a:r>
              <a:rPr lang="pt-BR" sz="2400" b="1" dirty="0"/>
              <a:t> teológica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El </a:t>
            </a:r>
            <a:r>
              <a:rPr lang="pt-BR" sz="2400" b="1" dirty="0" err="1"/>
              <a:t>niño</a:t>
            </a:r>
            <a:r>
              <a:rPr lang="pt-BR" sz="2400" b="1" dirty="0"/>
              <a:t> es una de </a:t>
            </a:r>
            <a:r>
              <a:rPr lang="pt-BR" sz="2400" b="1" dirty="0" err="1"/>
              <a:t>las</a:t>
            </a:r>
            <a:r>
              <a:rPr lang="pt-BR" sz="2400" b="1" dirty="0"/>
              <a:t> más importantes </a:t>
            </a:r>
            <a:r>
              <a:rPr lang="pt-BR" sz="2400" b="1" dirty="0" err="1"/>
              <a:t>mediaciones</a:t>
            </a:r>
            <a:r>
              <a:rPr lang="pt-BR" sz="2400" b="1" dirty="0"/>
              <a:t> de </a:t>
            </a:r>
            <a:r>
              <a:rPr lang="pt-BR" sz="2400" b="1" dirty="0" err="1"/>
              <a:t>la</a:t>
            </a:r>
            <a:r>
              <a:rPr lang="pt-BR" sz="2400" b="1" dirty="0"/>
              <a:t> </a:t>
            </a:r>
            <a:r>
              <a:rPr lang="pt-BR" sz="2400" b="1" dirty="0" err="1"/>
              <a:t>revelación</a:t>
            </a:r>
            <a:r>
              <a:rPr lang="pt-BR" sz="2400" b="1" dirty="0"/>
              <a:t> de </a:t>
            </a:r>
            <a:r>
              <a:rPr lang="pt-BR" sz="2400" b="1" dirty="0" err="1"/>
              <a:t>Dios</a:t>
            </a:r>
            <a:r>
              <a:rPr lang="pt-BR" sz="2400" b="1" dirty="0"/>
              <a:t>“</a:t>
            </a:r>
          </a:p>
          <a:p>
            <a:pPr marL="0" indent="0">
              <a:buNone/>
            </a:pPr>
            <a:r>
              <a:rPr lang="pt-BR" sz="2400" b="1" dirty="0"/>
              <a:t>			Queiróz in  FASSONI, DIAS, PEREIRA, 2010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Wondracek, TdC</a:t>
            </a:r>
          </a:p>
        </p:txBody>
      </p:sp>
      <p:pic>
        <p:nvPicPr>
          <p:cNvPr id="5" name="Imagem 4" descr="Mt18_1-5.10.12-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90268"/>
            <a:ext cx="2716907" cy="23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Revelación</a:t>
            </a:r>
            <a:r>
              <a:rPr lang="pt-BR" dirty="0"/>
              <a:t> a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niños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2400" dirty="0"/>
              <a:t>"Gracias, Padre ... Porque habiendo escondido esas cosas de los sabios e instruidos, las revelaste a los que son como niños". </a:t>
            </a:r>
            <a:r>
              <a:rPr lang="es-AR" sz="2400" dirty="0" err="1"/>
              <a:t>Lc</a:t>
            </a:r>
            <a:r>
              <a:rPr lang="es-AR" sz="2400" dirty="0"/>
              <a:t> 10.21</a:t>
            </a:r>
          </a:p>
          <a:p>
            <a:pPr marL="0" indent="0">
              <a:buNone/>
            </a:pPr>
            <a:endParaRPr lang="es-AR" sz="2400" dirty="0"/>
          </a:p>
          <a:p>
            <a:r>
              <a:rPr lang="es-AR" sz="2400" dirty="0"/>
              <a:t>Al anular la importancia de la niñez, anulamos el modo privilegiado de vivir la espiritualidad.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 Wondracek, TdC</a:t>
            </a:r>
          </a:p>
        </p:txBody>
      </p:sp>
    </p:spTree>
    <p:extLst>
      <p:ext uri="{BB962C8B-B14F-4D97-AF65-F5344CB8AC3E}">
        <p14:creationId xmlns:p14="http://schemas.microsoft.com/office/powerpoint/2010/main" val="317531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797" y="31195"/>
            <a:ext cx="7704667" cy="1981200"/>
          </a:xfrm>
        </p:spPr>
        <p:txBody>
          <a:bodyPr/>
          <a:lstStyle/>
          <a:p>
            <a:r>
              <a:rPr lang="pt-BR" dirty="0"/>
              <a:t>El lugar </a:t>
            </a:r>
            <a:r>
              <a:rPr lang="pt-BR" dirty="0" err="1"/>
              <a:t>del</a:t>
            </a:r>
            <a:r>
              <a:rPr lang="pt-BR" dirty="0"/>
              <a:t> </a:t>
            </a:r>
            <a:r>
              <a:rPr lang="pt-BR" dirty="0" err="1"/>
              <a:t>niño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Reino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796" y="1600200"/>
            <a:ext cx="7704667" cy="4853136"/>
          </a:xfrm>
        </p:spPr>
        <p:txBody>
          <a:bodyPr>
            <a:normAutofit fontScale="92500" lnSpcReduction="10000"/>
          </a:bodyPr>
          <a:lstStyle/>
          <a:p>
            <a:pPr marL="72000" lvl="3" indent="0">
              <a:spcBef>
                <a:spcPts val="0"/>
              </a:spcBef>
              <a:buSzPct val="80000"/>
              <a:buNone/>
            </a:pPr>
            <a:r>
              <a:rPr lang="es-ES" sz="2800" b="1" dirty="0"/>
              <a:t>Los que trabajan con niños necesitan reconocer el lugar y el papel especiales que ellos ocupan en el reino de Cristo.</a:t>
            </a:r>
          </a:p>
          <a:p>
            <a:pPr marL="72000" lvl="3" indent="0">
              <a:spcBef>
                <a:spcPts val="0"/>
              </a:spcBef>
              <a:buSzPct val="80000"/>
              <a:buNone/>
            </a:pPr>
            <a:r>
              <a:rPr lang="es-ES" sz="2800" b="1" dirty="0"/>
              <a:t>Ellos van a conducir la adoración, porque para eso es que fueron creadas.</a:t>
            </a:r>
          </a:p>
          <a:p>
            <a:pPr marL="72000" lvl="3" indent="0">
              <a:spcBef>
                <a:spcPts val="0"/>
              </a:spcBef>
              <a:buSzPct val="80000"/>
              <a:buNone/>
            </a:pPr>
            <a:r>
              <a:rPr lang="es-ES" sz="2800" b="1" dirty="0"/>
              <a:t> (Sal 8.2 y Mt. 21.16)</a:t>
            </a:r>
          </a:p>
          <a:p>
            <a:pPr marL="72000" lvl="3" indent="0">
              <a:spcBef>
                <a:spcPts val="0"/>
              </a:spcBef>
              <a:buSzPct val="80000"/>
              <a:buNone/>
            </a:pPr>
            <a:endParaRPr lang="es-ES" sz="2800" b="1" dirty="0"/>
          </a:p>
          <a:p>
            <a:pPr marL="72000" lvl="3" indent="0">
              <a:spcBef>
                <a:spcPts val="0"/>
              </a:spcBef>
              <a:buSzPct val="80000"/>
              <a:buNone/>
            </a:pPr>
            <a:r>
              <a:rPr lang="es-ES" sz="2800" b="1" dirty="0"/>
              <a:t>"Ellos estarán en el centro y los siglos de marginación, abuso y victimización serán cambiados por una experiencia de perfecta libertad y armonía." (White, 2010)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K Wondracek, </a:t>
            </a:r>
            <a:r>
              <a:rPr lang="pt-BR" dirty="0" err="1"/>
              <a:t>TdC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0809542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2330</TotalTime>
  <Words>2179</Words>
  <Application>Microsoft Office PowerPoint</Application>
  <PresentationFormat>Apresentação na tela (4:3)</PresentationFormat>
  <Paragraphs>355</Paragraphs>
  <Slides>61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2" baseType="lpstr">
      <vt:lpstr>Arial Unicode MS</vt:lpstr>
      <vt:lpstr>Arial</vt:lpstr>
      <vt:lpstr>Arial Black</vt:lpstr>
      <vt:lpstr>Calibri</vt:lpstr>
      <vt:lpstr>Century Gothic</vt:lpstr>
      <vt:lpstr>Tahoma</vt:lpstr>
      <vt:lpstr>Times New Roman</vt:lpstr>
      <vt:lpstr>Wingdings</vt:lpstr>
      <vt:lpstr>Wingdings 3</vt:lpstr>
      <vt:lpstr>Cacho</vt:lpstr>
      <vt:lpstr>Slide</vt:lpstr>
      <vt:lpstr>Camiños de la gracia en el desarollo humano</vt:lpstr>
      <vt:lpstr>Apresentação do PowerPoint</vt:lpstr>
      <vt:lpstr>Apresentação do PowerPoint</vt:lpstr>
      <vt:lpstr>Apresentação do PowerPoint</vt:lpstr>
      <vt:lpstr>Apresentação do PowerPoint</vt:lpstr>
      <vt:lpstr>“Vengan a mí " </vt:lpstr>
      <vt:lpstr>Base: Mt. 18.1-5</vt:lpstr>
      <vt:lpstr>Revelación a los niños</vt:lpstr>
      <vt:lpstr>El lugar del niño en el Reino</vt:lpstr>
      <vt:lpstr>Apresentação do PowerPoint</vt:lpstr>
      <vt:lpstr>Mujeres y niños en la presencia de Jesuscristo</vt:lpstr>
      <vt:lpstr>Propuesta:</vt:lpstr>
      <vt:lpstr>Salmo do Bebê</vt:lpstr>
      <vt:lpstr>Salmo 131</vt:lpstr>
      <vt:lpstr>La acción de negación y el Yo</vt:lpstr>
      <vt:lpstr>Primer possibilidad: amamantación  </vt:lpstr>
      <vt:lpstr>La condición humana - de Hijo (M. Henry)</vt:lpstr>
      <vt:lpstr>Segunda posibilidad: destete</vt:lpstr>
      <vt:lpstr>Substituciones</vt:lpstr>
      <vt:lpstr>Espiritualidad y crisis </vt:lpstr>
      <vt:lpstr>Agresividad y mamadas</vt:lpstr>
      <vt:lpstr>En la vida, la marca de la supervivencia por el otro</vt:lpstr>
      <vt:lpstr>NIÑEZ en la lógica del espírito</vt:lpstr>
      <vt:lpstr>Apresentação do PowerPoint</vt:lpstr>
      <vt:lpstr>Ejes quadrimensionales</vt:lpstr>
      <vt:lpstr>Apresentação do PowerPoint</vt:lpstr>
      <vt:lpstr>Apresentação do PowerPoint</vt:lpstr>
      <vt:lpstr>Primer organizador del psiquismo (Spitz)</vt:lpstr>
      <vt:lpstr>"Esto es mi cuerpo"</vt:lpstr>
      <vt:lpstr>2º Organizador del psiquismo (Spitz)</vt:lpstr>
      <vt:lpstr>IMPRINTING </vt:lpstr>
      <vt:lpstr>Apresentação do PowerPoint</vt:lpstr>
      <vt:lpstr>Apresentação do PowerPoint</vt:lpstr>
      <vt:lpstr>Apresentação do PowerPoint</vt:lpstr>
      <vt:lpstr>Jesús dijo: El que ve a mí ve al Padre</vt:lpstr>
      <vt:lpstr>Transfiguração do imprinting</vt:lpstr>
      <vt:lpstr>El rostro de Cristo nos retira del caos</vt:lpstr>
      <vt:lpstr>3º Organizador del psiquismo (Spitz)</vt:lpstr>
      <vt:lpstr>Desamparo</vt:lpstr>
      <vt:lpstr>4º Organizador del psiquismo (Spitz)</vt:lpstr>
      <vt:lpstr>No = replicación Gen. 3</vt:lpstr>
      <vt:lpstr>Ego y Negación</vt:lpstr>
      <vt:lpstr>“Desarollo” = renuncia</vt:lpstr>
      <vt:lpstr>Formas de olvido de la condición de Hijos</vt:lpstr>
      <vt:lpstr>“O Israel, espera em Diós”....  y no en ídolos</vt:lpstr>
      <vt:lpstr>Tentativas equivocadas</vt:lpstr>
      <vt:lpstr>Invitación</vt:lpstr>
      <vt:lpstr>El niño </vt:lpstr>
      <vt:lpstr>Apresentação do PowerPoint</vt:lpstr>
      <vt:lpstr>Apresentação do PowerPoint</vt:lpstr>
      <vt:lpstr>Ejercicio 1</vt:lpstr>
      <vt:lpstr>Para Grupo</vt:lpstr>
      <vt:lpstr>Fréname, Señor</vt:lpstr>
      <vt:lpstr>A criança não tem medo de morrer:</vt:lpstr>
      <vt:lpstr>Exercício 2</vt:lpstr>
      <vt:lpstr>Referências</vt:lpstr>
      <vt:lpstr>Apresentação do PowerPoint</vt:lpstr>
      <vt:lpstr>Apresentação do PowerPoint</vt:lpstr>
      <vt:lpstr>Apresentação do PowerPoint</vt:lpstr>
      <vt:lpstr>Consequências</vt:lpstr>
      <vt:lpstr>Esperar em Deus na hora da morte (Oskar Pfister)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 do bebê</dc:title>
  <dc:creator>karinkw</dc:creator>
  <cp:lastModifiedBy>Karin Hellen Kepler Wondracek</cp:lastModifiedBy>
  <cp:revision>57</cp:revision>
  <dcterms:created xsi:type="dcterms:W3CDTF">2008-09-09T23:12:39Z</dcterms:created>
  <dcterms:modified xsi:type="dcterms:W3CDTF">2017-06-04T13:19:11Z</dcterms:modified>
</cp:coreProperties>
</file>